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34"/>
  </p:notesMasterIdLst>
  <p:sldIdLst>
    <p:sldId id="256" r:id="rId2"/>
    <p:sldId id="259" r:id="rId3"/>
    <p:sldId id="261" r:id="rId4"/>
    <p:sldId id="262" r:id="rId5"/>
    <p:sldId id="296" r:id="rId6"/>
    <p:sldId id="311" r:id="rId7"/>
    <p:sldId id="264" r:id="rId8"/>
    <p:sldId id="266" r:id="rId9"/>
    <p:sldId id="270" r:id="rId10"/>
    <p:sldId id="271" r:id="rId11"/>
    <p:sldId id="273" r:id="rId12"/>
    <p:sldId id="274" r:id="rId13"/>
    <p:sldId id="275" r:id="rId14"/>
    <p:sldId id="276" r:id="rId15"/>
    <p:sldId id="278" r:id="rId16"/>
    <p:sldId id="279" r:id="rId17"/>
    <p:sldId id="280" r:id="rId18"/>
    <p:sldId id="281" r:id="rId19"/>
    <p:sldId id="286" r:id="rId20"/>
    <p:sldId id="288" r:id="rId21"/>
    <p:sldId id="293" r:id="rId22"/>
    <p:sldId id="300" r:id="rId23"/>
    <p:sldId id="298" r:id="rId24"/>
    <p:sldId id="302" r:id="rId25"/>
    <p:sldId id="303" r:id="rId26"/>
    <p:sldId id="304" r:id="rId27"/>
    <p:sldId id="305" r:id="rId28"/>
    <p:sldId id="306" r:id="rId29"/>
    <p:sldId id="307" r:id="rId30"/>
    <p:sldId id="309" r:id="rId31"/>
    <p:sldId id="294" r:id="rId32"/>
    <p:sldId id="299"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s-UY"/>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902C231-9CED-41D8-AEDD-DB1A3FB831EB}" type="datetimeFigureOut">
              <a:rPr lang="es-UY"/>
              <a:pPr>
                <a:defRPr/>
              </a:pPr>
              <a:t>10/05/2013</a:t>
            </a:fld>
            <a:endParaRPr lang="es-UY"/>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UY" noProof="0" smtClean="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UY" noProof="0" smtClean="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s-UY"/>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632884CC-F8F3-4379-9FA0-D2EA2C8DAA9F}" type="slidenum">
              <a:rPr lang="es-UY"/>
              <a:pPr>
                <a:defRPr/>
              </a:pPr>
              <a:t>‹Nº›</a:t>
            </a:fld>
            <a:endParaRPr lang="es-UY"/>
          </a:p>
        </p:txBody>
      </p:sp>
    </p:spTree>
    <p:extLst>
      <p:ext uri="{BB962C8B-B14F-4D97-AF65-F5344CB8AC3E}">
        <p14:creationId xmlns:p14="http://schemas.microsoft.com/office/powerpoint/2010/main" val="1986508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1"/>
          <p:cNvSpPr>
            <a:spLocks noGrp="1" noRot="1" noChangeAspect="1" noChangeArrowheads="1" noTextEdit="1"/>
          </p:cNvSpPr>
          <p:nvPr>
            <p:ph type="sldImg"/>
          </p:nvPr>
        </p:nvSpPr>
        <p:spPr bwMode="auto">
          <a:xfrm>
            <a:off x="1143000" y="695325"/>
            <a:ext cx="4572000" cy="34290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675" name="Rectangle 2"/>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numCol="1" anchor="ctr" anchorCtr="0" compatLnSpc="1">
            <a:prstTxWarp prst="textNoShape">
              <a:avLst/>
            </a:prstTxWarp>
          </a:bodyPr>
          <a:lstStyle/>
          <a:p>
            <a:endParaRPr lang="es-ES"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fld id="{A6FB35B5-F4FB-46E7-A597-3CD1F89B03D2}" type="slidenum">
              <a:rPr lang="es-ES" smtClean="0">
                <a:solidFill>
                  <a:srgbClr val="000000"/>
                </a:solidFill>
                <a:latin typeface="Times New Roman" pitchFamily="18" charset="0"/>
              </a:rPr>
              <a:pPr/>
              <a:t>12</a:t>
            </a:fld>
            <a:endParaRPr lang="es-ES" smtClean="0">
              <a:solidFill>
                <a:srgbClr val="000000"/>
              </a:solidFill>
              <a:latin typeface="Times New Roman" pitchFamily="18" charset="0"/>
            </a:endParaRPr>
          </a:p>
        </p:txBody>
      </p:sp>
      <p:sp>
        <p:nvSpPr>
          <p:cNvPr id="2969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80000"/>
              </a:lnSpc>
              <a:spcBef>
                <a:spcPct val="0"/>
              </a:spcBef>
            </a:pPr>
            <a:r>
              <a:rPr lang="es-ES" sz="800" smtClean="0"/>
              <a:t>Las tensiones entre las diferentes prioridades que involucra la formulación e implementación de políticas de medicamentos pueden ser representadas a través de un triángulo en cuyos vértices se ubican la política industrial, la política de ciencia y tecnología y la política sanitaria[1]. </a:t>
            </a:r>
          </a:p>
          <a:p>
            <a:pPr eaLnBrk="1" hangingPunct="1">
              <a:lnSpc>
                <a:spcPct val="80000"/>
              </a:lnSpc>
              <a:spcBef>
                <a:spcPct val="0"/>
              </a:spcBef>
            </a:pPr>
            <a:r>
              <a:rPr lang="es-ES" sz="800" smtClean="0"/>
              <a:t>Desde la perspectiva de la política industrial, la principal preocupación se podría resumir en la búsqueda de competitividad tanto a nivel interno como mundial. </a:t>
            </a:r>
          </a:p>
          <a:p>
            <a:pPr eaLnBrk="1" hangingPunct="1">
              <a:lnSpc>
                <a:spcPct val="80000"/>
              </a:lnSpc>
              <a:spcBef>
                <a:spcPct val="0"/>
              </a:spcBef>
            </a:pPr>
            <a:r>
              <a:rPr lang="es-ES" sz="800" smtClean="0"/>
              <a:t>Desde la perspectiva de la política de ciencia y técnica la preocupación se centra en la investigación y el desarrollo. Los gobiernos nacionales y locales utilizan para ello diferentes herramientas de fomento a la innovación, tales como el desarrollo de programas de cooperación entre universidad y empresas, etc …</a:t>
            </a:r>
          </a:p>
          <a:p>
            <a:pPr eaLnBrk="1" hangingPunct="1">
              <a:lnSpc>
                <a:spcPct val="80000"/>
              </a:lnSpc>
              <a:spcBef>
                <a:spcPct val="0"/>
              </a:spcBef>
            </a:pPr>
            <a:r>
              <a:rPr lang="es-ES" sz="800" smtClean="0"/>
              <a:t>La preocupación sanitaria por el acceso comparte con la política industrial la promoción de la competencia vía precios y con la política de Ciencia y técnica la preocupación por promover avances terapéuticos. A su vez, esta última comparte con la política industrial el estímulo a la innovación y a la calidad. Generalmente uno de los lados de este triángulo resulta más amplio que los otros. La imagen de una política de medicamentos integrada es sólo un objetivo a perseguir que no debe inhibir la formulación de políticas.</a:t>
            </a:r>
          </a:p>
          <a:p>
            <a:pPr eaLnBrk="1" hangingPunct="1">
              <a:lnSpc>
                <a:spcPct val="80000"/>
              </a:lnSpc>
              <a:spcBef>
                <a:spcPct val="0"/>
              </a:spcBef>
            </a:pPr>
            <a:r>
              <a:rPr lang="es-ES" sz="800" smtClean="0"/>
              <a:t>En esta representación se podría postular que en el vértice superior, cuando se regula con objetivos sanitarios, se asume al medicamento como bien social. Mientras que cuando las prioridades se desplazan hacia la política industrial y la innovación, se estaría tendiendo a una lectura del medicamento como bien de consumo. </a:t>
            </a:r>
          </a:p>
          <a:p>
            <a:pPr eaLnBrk="1" hangingPunct="1">
              <a:lnSpc>
                <a:spcPct val="80000"/>
              </a:lnSpc>
              <a:spcBef>
                <a:spcPct val="0"/>
              </a:spcBef>
            </a:pPr>
            <a:r>
              <a:rPr lang="es-ES" sz="800" smtClean="0"/>
              <a:t>Tradicionalmente las autoridades sanitarias asumieron la responsabilidad del registro y habilitación de productos aunque con un criterio sesgado a la seguridad del producto, a su inocuidad más que a la efectividad. Por otro lado, la regulación sanitaria tradicional no priorizaba el acceso ni el uso racional de los productos.</a:t>
            </a:r>
          </a:p>
          <a:p>
            <a:pPr eaLnBrk="1" hangingPunct="1">
              <a:lnSpc>
                <a:spcPct val="80000"/>
              </a:lnSpc>
              <a:spcBef>
                <a:spcPct val="0"/>
              </a:spcBef>
            </a:pPr>
            <a:r>
              <a:rPr lang="es-ES" sz="800" smtClean="0"/>
              <a:t>Durante los setenta y ochenta América Latina no siguió un ritmo uniforme en la regulación. En algunos casos los gobiernos populares centraron su prioridad en el acceso y asumieron criterios intervencionistas, fijando precios máximos, avanzando en la producción pública o subsidiando productos seleccionados para que su precio de venta al público resulte más accesible. Medidas similares consiguieron fortalecer la capacidad reguladora del mercado en los países con estabilidad institucional, pero en la América Latina de aquella época para las multinacionales podría llegar a resultar más sencillo derrocar un gobierno que acomodarse a las reglas de juego que este pretendía imponerle.</a:t>
            </a:r>
          </a:p>
          <a:p>
            <a:pPr eaLnBrk="1" hangingPunct="1">
              <a:lnSpc>
                <a:spcPct val="80000"/>
              </a:lnSpc>
              <a:spcBef>
                <a:spcPct val="0"/>
              </a:spcBef>
            </a:pPr>
            <a:r>
              <a:rPr lang="es-ES" sz="800" smtClean="0"/>
              <a:t>En los noventa las reglas de juego cambiaron de forma radical y homogénea. Ocurrió en los mercados algo similar a lo registrado a nivel climático con la corriente del Niño. En este caso se llamó globalización y neoliberalismo. El resultado fue que se perdió casi por completo la perspectiva del medicamento como bien social y se lo pasó a considerar como un bien de consumo más. Al mismo tiempo, las autoridades de salud perdían poder decisorio sobre la regulación y la conducción pasaba a manos de las autoridades económicas. </a:t>
            </a:r>
          </a:p>
          <a:p>
            <a:pPr eaLnBrk="1" hangingPunct="1">
              <a:lnSpc>
                <a:spcPct val="80000"/>
              </a:lnSpc>
              <a:spcBef>
                <a:spcPct val="0"/>
              </a:spcBef>
            </a:pPr>
            <a:r>
              <a:rPr lang="es-ES" sz="800" smtClean="0"/>
              <a:t>Hoy el escenario debe constituir necesariamente un punto de inflexión. La conducción de la política de medicamentos centrada en los vértices inferiores del triángulo se agotó. Algunos países de la región que ya cuentan con agencias reguladoras están asumiendo el liderazgo del cambio. Pero sus conductores saben que no se puede volver al modelo tradicional, ahora la política no puede pivotar por los vértices. Una política de medicamentos adecuada requiere encontrar equilibrios parciales en diferentes puntos del interior del triángulo. </a:t>
            </a:r>
          </a:p>
          <a:p>
            <a:pPr eaLnBrk="1" hangingPunct="1">
              <a:lnSpc>
                <a:spcPct val="80000"/>
              </a:lnSpc>
              <a:spcBef>
                <a:spcPct val="0"/>
              </a:spcBef>
            </a:pPr>
            <a:r>
              <a:rPr lang="es-ES" sz="800" smtClean="0"/>
              <a:t/>
            </a:r>
            <a:br>
              <a:rPr lang="es-ES" sz="800" smtClean="0"/>
            </a:br>
            <a:r>
              <a:rPr lang="es-ES" sz="800" smtClean="0"/>
              <a:t>[1] Ver: Tobar, Federico. “Farmacoeconomía y política de medicamentos” en: Peretta Marcelo. </a:t>
            </a:r>
            <a:r>
              <a:rPr lang="es-ES" sz="800" i="1" smtClean="0"/>
              <a:t>Reingeniería farmacéutica</a:t>
            </a:r>
            <a:r>
              <a:rPr lang="es-ES" sz="800" smtClean="0"/>
              <a:t> 2da ed. Editorial Médica Panamericana. Buenos Aires. Capitulo 42.</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pPr>
              <a:defRPr/>
            </a:pPr>
            <a:fld id="{2B871B1E-6AA9-4AEC-A7A3-5E6053A8290B}" type="datetimeFigureOut">
              <a:rPr lang="en-US" smtClean="0"/>
              <a:pPr>
                <a:defRPr/>
              </a:pPr>
              <a:t>5/10/2013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D3CD4D7-6DC4-4212-847F-3821B406DC99}" type="slidenum">
              <a:rPr lang="en-US" smtClean="0"/>
              <a:pPr>
                <a:defRPr/>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pPr>
              <a:defRPr/>
            </a:pPr>
            <a:fld id="{2B871B1E-6AA9-4AEC-A7A3-5E6053A8290B}" type="datetimeFigureOut">
              <a:rPr lang="en-US" smtClean="0"/>
              <a:pPr>
                <a:defRPr/>
              </a:pPr>
              <a:t>5/10/2013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D3CD4D7-6DC4-4212-847F-3821B406DC99}" type="slidenum">
              <a:rPr lang="en-US" smtClean="0"/>
              <a:pPr>
                <a:defRPr/>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pPr>
              <a:defRPr/>
            </a:pPr>
            <a:fld id="{2B871B1E-6AA9-4AEC-A7A3-5E6053A8290B}" type="datetimeFigureOut">
              <a:rPr lang="en-US" smtClean="0"/>
              <a:pPr>
                <a:defRPr/>
              </a:pPr>
              <a:t>5/10/2013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D3CD4D7-6DC4-4212-847F-3821B406DC99}" type="slidenum">
              <a:rPr lang="en-US" smtClean="0"/>
              <a:pPr>
                <a:defRPr/>
              </a:pPr>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pPr>
              <a:defRPr/>
            </a:pPr>
            <a:fld id="{2B871B1E-6AA9-4AEC-A7A3-5E6053A8290B}" type="datetimeFigureOut">
              <a:rPr lang="en-US" smtClean="0"/>
              <a:pPr>
                <a:defRPr/>
              </a:pPr>
              <a:t>5/10/2013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D3CD4D7-6DC4-4212-847F-3821B406DC99}" type="slidenum">
              <a:rPr lang="en-US" smtClean="0"/>
              <a:pPr>
                <a:defRPr/>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pPr>
              <a:defRPr/>
            </a:pPr>
            <a:fld id="{2B871B1E-6AA9-4AEC-A7A3-5E6053A8290B}" type="datetimeFigureOut">
              <a:rPr lang="en-US" smtClean="0"/>
              <a:pPr>
                <a:defRPr/>
              </a:pPr>
              <a:t>5/10/2013</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D3CD4D7-6DC4-4212-847F-3821B406DC99}" type="slidenum">
              <a:rPr lang="en-US" smtClean="0"/>
              <a:pPr>
                <a:defRPr/>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pPr>
              <a:defRPr/>
            </a:pPr>
            <a:fld id="{2B871B1E-6AA9-4AEC-A7A3-5E6053A8290B}" type="datetimeFigureOut">
              <a:rPr lang="en-US" smtClean="0"/>
              <a:pPr>
                <a:defRPr/>
              </a:pPr>
              <a:t>5/10/2013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D3CD4D7-6DC4-4212-847F-3821B406DC99}" type="slidenum">
              <a:rPr lang="en-US" smtClean="0"/>
              <a:pPr>
                <a:defRPr/>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pPr>
              <a:defRPr/>
            </a:pPr>
            <a:fld id="{2B871B1E-6AA9-4AEC-A7A3-5E6053A8290B}" type="datetimeFigureOut">
              <a:rPr lang="en-US" smtClean="0"/>
              <a:pPr>
                <a:defRPr/>
              </a:pPr>
              <a:t>5/10/2013</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CD3CD4D7-6DC4-4212-847F-3821B406DC99}" type="slidenum">
              <a:rPr lang="en-US" smtClean="0"/>
              <a:pPr>
                <a:defRPr/>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pPr>
              <a:defRPr/>
            </a:pPr>
            <a:fld id="{2B871B1E-6AA9-4AEC-A7A3-5E6053A8290B}" type="datetimeFigureOut">
              <a:rPr lang="en-US" smtClean="0"/>
              <a:pPr>
                <a:defRPr/>
              </a:pPr>
              <a:t>5/10/2013</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CD3CD4D7-6DC4-4212-847F-3821B406DC99}" type="slidenum">
              <a:rPr lang="en-US" smtClean="0"/>
              <a:pPr>
                <a:defRPr/>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B871B1E-6AA9-4AEC-A7A3-5E6053A8290B}" type="datetimeFigureOut">
              <a:rPr lang="en-US" smtClean="0"/>
              <a:pPr>
                <a:defRPr/>
              </a:pPr>
              <a:t>5/10/2013</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CD3CD4D7-6DC4-4212-847F-3821B406DC99}" type="slidenum">
              <a:rPr lang="en-US" smtClean="0"/>
              <a:pPr>
                <a:defRPr/>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pPr>
              <a:defRPr/>
            </a:pPr>
            <a:fld id="{2B871B1E-6AA9-4AEC-A7A3-5E6053A8290B}" type="datetimeFigureOut">
              <a:rPr lang="en-US" smtClean="0"/>
              <a:pPr>
                <a:defRPr/>
              </a:pPr>
              <a:t>5/10/2013</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D3CD4D7-6DC4-4212-847F-3821B406DC99}" type="slidenum">
              <a:rPr lang="en-US" smtClean="0"/>
              <a:pPr>
                <a:defRPr/>
              </a:pPr>
              <a:t>‹Nº›</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pPr>
              <a:defRPr/>
            </a:pPr>
            <a:fld id="{2B871B1E-6AA9-4AEC-A7A3-5E6053A8290B}" type="datetimeFigureOut">
              <a:rPr lang="en-US" smtClean="0"/>
              <a:pPr>
                <a:defRPr/>
              </a:pPr>
              <a:t>5/10/2013</a:t>
            </a:fld>
            <a:endParaRPr lang="en-US"/>
          </a:p>
        </p:txBody>
      </p:sp>
      <p:sp>
        <p:nvSpPr>
          <p:cNvPr id="9" name="Slide Number Placeholder 8"/>
          <p:cNvSpPr>
            <a:spLocks noGrp="1"/>
          </p:cNvSpPr>
          <p:nvPr>
            <p:ph type="sldNum" sz="quarter" idx="11"/>
          </p:nvPr>
        </p:nvSpPr>
        <p:spPr/>
        <p:txBody>
          <a:bodyPr/>
          <a:lstStyle/>
          <a:p>
            <a:pPr>
              <a:defRPr/>
            </a:pPr>
            <a:fld id="{CD3CD4D7-6DC4-4212-847F-3821B406DC99}" type="slidenum">
              <a:rPr lang="en-US" smtClean="0"/>
              <a:pPr>
                <a:defRPr/>
              </a:pPr>
              <a:t>‹Nº›</a:t>
            </a:fld>
            <a:endParaRPr lang="en-US"/>
          </a:p>
        </p:txBody>
      </p:sp>
      <p:sp>
        <p:nvSpPr>
          <p:cNvPr id="10" name="Footer Placeholder 9"/>
          <p:cNvSpPr>
            <a:spLocks noGrp="1"/>
          </p:cNvSpPr>
          <p:nvPr>
            <p:ph type="ftr" sz="quarter" idx="12"/>
          </p:nvPr>
        </p:nvSpPr>
        <p:spPr/>
        <p:txBody>
          <a:body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pPr>
              <a:defRPr/>
            </a:pPr>
            <a:fld id="{CD3CD4D7-6DC4-4212-847F-3821B406DC99}" type="slidenum">
              <a:rPr lang="en-US" smtClean="0"/>
              <a:pPr>
                <a:defRPr/>
              </a:pPr>
              <a:t>‹Nº›</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pPr>
              <a:defRPr/>
            </a:pPr>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pPr>
              <a:defRPr/>
            </a:pPr>
            <a:fld id="{2B871B1E-6AA9-4AEC-A7A3-5E6053A8290B}" type="datetimeFigureOut">
              <a:rPr lang="en-US" smtClean="0"/>
              <a:pPr>
                <a:defRPr/>
              </a:pPr>
              <a:t>5/10/2013</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europa.eu.int/comm/europeaid/projects/amlat/eurosocial_en.jpg" TargetMode="External"/><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http://europa.eu.int/comm/europeaid/projects/amlat/eurosocial_en.jpg" TargetMode="Externa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who.int/medicines/areas/coordination/pscp_uruguay_sp.pdf" TargetMode="External"/><Relationship Id="rId1" Type="http://schemas.openxmlformats.org/officeDocument/2006/relationships/slideLayout" Target="../slideLayouts/slideLayout2.xml"/><Relationship Id="rId5" Type="http://schemas.openxmlformats.org/officeDocument/2006/relationships/image" Target="http://europa.eu.int/comm/europeaid/projects/amlat/eurosocial_en.jpg" TargetMode="External"/><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ccm.org.uy/contacto/?subject" TargetMode="External"/><Relationship Id="rId1" Type="http://schemas.openxmlformats.org/officeDocument/2006/relationships/slideLayout" Target="../slideLayouts/slideLayout2.xml"/><Relationship Id="rId5" Type="http://schemas.openxmlformats.org/officeDocument/2006/relationships/image" Target="http://europa.eu.int/comm/europeaid/projects/amlat/eurosocial_en.jpg" TargetMode="External"/><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http://europa.eu.int/comm/europeaid/projects/amlat/eurosocial_en.jpg" TargetMode="External"/><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 Id="rId5" Type="http://schemas.openxmlformats.org/officeDocument/2006/relationships/image" Target="http://europa.eu.int/comm/europeaid/projects/amlat/eurosocial_en.jpg" TargetMode="External"/><Relationship Id="rId4" Type="http://schemas.openxmlformats.org/officeDocument/2006/relationships/image" Target="../media/image2.jpe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http://europa.eu.int/comm/europeaid/projects/amlat/eurosocial_en.jpg" TargetMode="External"/><Relationship Id="rId4" Type="http://schemas.openxmlformats.org/officeDocument/2006/relationships/image" Target="../media/image2.jpeg"/></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emf"/><Relationship Id="rId1" Type="http://schemas.openxmlformats.org/officeDocument/2006/relationships/slideLayout" Target="../slideLayouts/slideLayout2.xml"/><Relationship Id="rId6" Type="http://schemas.openxmlformats.org/officeDocument/2006/relationships/image" Target="http://europa.eu.int/comm/europeaid/projects/amlat/eurosocial_en.jpg" TargetMode="External"/><Relationship Id="rId5" Type="http://schemas.openxmlformats.org/officeDocument/2006/relationships/image" Target="../media/image2.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http://europa.eu.int/comm/europeaid/projects/amlat/eurosocial_en.jpg" TargetMode="External"/><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http://europa.eu.int/comm/europeaid/projects/amlat/eurosocial_en.jpg" TargetMode="External"/><Relationship Id="rId4" Type="http://schemas.openxmlformats.org/officeDocument/2006/relationships/image" Target="../media/image2.jpeg"/></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http://europa.eu.int/comm/europeaid/projects/amlat/eurosocial_en.jpg" TargetMode="External"/><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http://europa.eu.int/comm/europeaid/projects/amlat/eurosocial_en.jpg" TargetMode="External"/><Relationship Id="rId5" Type="http://schemas.openxmlformats.org/officeDocument/2006/relationships/image" Target="../media/image2.jpe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http://europa.eu.int/comm/europeaid/projects/amlat/eurosocial_en.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136775"/>
          </a:xfrm>
        </p:spPr>
        <p:txBody>
          <a:bodyPr rtlCol="0">
            <a:normAutofit fontScale="90000"/>
          </a:bodyPr>
          <a:lstStyle/>
          <a:p>
            <a:pPr algn="ctr" eaLnBrk="1" fontAlgn="auto" hangingPunct="1">
              <a:spcAft>
                <a:spcPts val="0"/>
              </a:spcAft>
              <a:defRPr/>
            </a:pPr>
            <a:r>
              <a:rPr lang="en-US" sz="3100" dirty="0"/>
              <a:t/>
            </a:r>
            <a:br>
              <a:rPr lang="en-US" sz="3100" dirty="0"/>
            </a:br>
            <a:r>
              <a:rPr lang="es-ES" sz="3100" b="1" cap="small" dirty="0" smtClean="0"/>
              <a:t> “Desafíos </a:t>
            </a:r>
            <a:r>
              <a:rPr lang="es-ES" sz="3100" b="1" cap="small" dirty="0"/>
              <a:t>y Oportunidades para la Equidad en el Acceso a Servicios de Salud: equidad en la disponibilidad y el uso racional de medicamentos y equidad en la disponibilidad de recursos humanos”</a:t>
            </a:r>
            <a:r>
              <a:rPr lang="en-US" sz="3100" dirty="0"/>
              <a:t/>
            </a:r>
            <a:br>
              <a:rPr lang="en-US" sz="3100" dirty="0"/>
            </a:br>
            <a:endParaRPr lang="en-US" sz="3100" dirty="0"/>
          </a:p>
        </p:txBody>
      </p:sp>
      <p:sp>
        <p:nvSpPr>
          <p:cNvPr id="3" name="Subtitle 2"/>
          <p:cNvSpPr>
            <a:spLocks noGrp="1"/>
          </p:cNvSpPr>
          <p:nvPr>
            <p:ph type="subTitle" idx="1"/>
          </p:nvPr>
        </p:nvSpPr>
        <p:spPr>
          <a:xfrm>
            <a:off x="2611292" y="3738265"/>
            <a:ext cx="3807114" cy="1524000"/>
          </a:xfrm>
        </p:spPr>
        <p:txBody>
          <a:bodyPr rtlCol="0">
            <a:noAutofit/>
          </a:bodyPr>
          <a:lstStyle/>
          <a:p>
            <a:pPr algn="ctr" fontAlgn="base">
              <a:spcBef>
                <a:spcPct val="0"/>
              </a:spcBef>
              <a:spcAft>
                <a:spcPct val="0"/>
              </a:spcAft>
              <a:defRPr/>
            </a:pPr>
            <a:endParaRPr lang="es-ES" sz="1800" b="1" dirty="0">
              <a:solidFill>
                <a:schemeClr val="tx1"/>
              </a:solidFill>
              <a:latin typeface="Arial" charset="0"/>
              <a:cs typeface="Arial" charset="0"/>
            </a:endParaRPr>
          </a:p>
          <a:p>
            <a:pPr algn="ctr" fontAlgn="base">
              <a:spcBef>
                <a:spcPct val="0"/>
              </a:spcBef>
              <a:spcAft>
                <a:spcPct val="0"/>
              </a:spcAft>
              <a:defRPr/>
            </a:pPr>
            <a:r>
              <a:rPr lang="es-ES" sz="1800" b="1" dirty="0">
                <a:solidFill>
                  <a:schemeClr val="tx1"/>
                </a:solidFill>
                <a:latin typeface="Arial" charset="0"/>
                <a:cs typeface="Arial" charset="0"/>
              </a:rPr>
              <a:t>Dra. Marlene </a:t>
            </a:r>
            <a:r>
              <a:rPr lang="es-ES" sz="1800" b="1" dirty="0" err="1">
                <a:solidFill>
                  <a:schemeClr val="tx1"/>
                </a:solidFill>
                <a:latin typeface="Arial" charset="0"/>
                <a:cs typeface="Arial" charset="0"/>
              </a:rPr>
              <a:t>Sica</a:t>
            </a:r>
            <a:endParaRPr lang="es-ES" sz="1800" b="1" dirty="0">
              <a:solidFill>
                <a:schemeClr val="tx1"/>
              </a:solidFill>
              <a:latin typeface="Arial" charset="0"/>
              <a:cs typeface="Arial" charset="0"/>
            </a:endParaRPr>
          </a:p>
          <a:p>
            <a:pPr algn="ctr" fontAlgn="base">
              <a:spcBef>
                <a:spcPct val="0"/>
              </a:spcBef>
              <a:spcAft>
                <a:spcPct val="0"/>
              </a:spcAft>
              <a:defRPr/>
            </a:pPr>
            <a:r>
              <a:rPr lang="es-ES" sz="1800" b="1" dirty="0">
                <a:solidFill>
                  <a:schemeClr val="tx1"/>
                </a:solidFill>
                <a:latin typeface="Arial" charset="0"/>
                <a:cs typeface="Arial" charset="0"/>
              </a:rPr>
              <a:t>Directora General de la </a:t>
            </a:r>
            <a:r>
              <a:rPr lang="es-ES" sz="1800" b="1" dirty="0" smtClean="0">
                <a:solidFill>
                  <a:schemeClr val="tx1"/>
                </a:solidFill>
                <a:latin typeface="Arial" charset="0"/>
                <a:cs typeface="Arial" charset="0"/>
              </a:rPr>
              <a:t>Salud.</a:t>
            </a:r>
            <a:endParaRPr lang="es-ES" sz="1800" b="1" dirty="0">
              <a:solidFill>
                <a:schemeClr val="tx1"/>
              </a:solidFill>
              <a:latin typeface="Arial" charset="0"/>
              <a:cs typeface="Arial" charset="0"/>
            </a:endParaRPr>
          </a:p>
          <a:p>
            <a:pPr algn="ctr" fontAlgn="base">
              <a:spcBef>
                <a:spcPct val="0"/>
              </a:spcBef>
              <a:spcAft>
                <a:spcPct val="0"/>
              </a:spcAft>
              <a:defRPr/>
            </a:pPr>
            <a:endParaRPr lang="en-US" b="1" dirty="0">
              <a:solidFill>
                <a:schemeClr val="tx1"/>
              </a:solidFill>
              <a:latin typeface="Arial" charset="0"/>
              <a:cs typeface="Arial" charset="0"/>
            </a:endParaRPr>
          </a:p>
        </p:txBody>
      </p:sp>
      <p:pic>
        <p:nvPicPr>
          <p:cNvPr id="2052" name="Picture 2" descr="EUROsociAL"/>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914400" y="38100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TextBox 4"/>
          <p:cNvSpPr txBox="1">
            <a:spLocks noChangeArrowheads="1"/>
          </p:cNvSpPr>
          <p:nvPr/>
        </p:nvSpPr>
        <p:spPr bwMode="auto">
          <a:xfrm>
            <a:off x="7239000" y="457200"/>
            <a:ext cx="12192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s-ES">
                <a:latin typeface="Calibri" pitchFamily="34" charset="0"/>
              </a:rPr>
              <a:t>Logo país o institución</a:t>
            </a:r>
          </a:p>
          <a:p>
            <a:pPr eaLnBrk="1" hangingPunct="1"/>
            <a:endParaRPr lang="en-US">
              <a:latin typeface="Calibri" pitchFamily="34" charset="0"/>
            </a:endParaRPr>
          </a:p>
        </p:txBody>
      </p:sp>
      <p:pic>
        <p:nvPicPr>
          <p:cNvPr id="2054"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67550" y="296863"/>
            <a:ext cx="1562100" cy="981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3 Rectángulo"/>
          <p:cNvSpPr/>
          <p:nvPr/>
        </p:nvSpPr>
        <p:spPr>
          <a:xfrm>
            <a:off x="2133600" y="4800600"/>
            <a:ext cx="4572000" cy="923330"/>
          </a:xfrm>
          <a:prstGeom prst="rect">
            <a:avLst/>
          </a:prstGeom>
        </p:spPr>
        <p:txBody>
          <a:bodyPr>
            <a:spAutoFit/>
          </a:bodyPr>
          <a:lstStyle/>
          <a:p>
            <a:pPr algn="ctr"/>
            <a:r>
              <a:rPr lang="es-ES" b="1" dirty="0" smtClean="0"/>
              <a:t>Lic. Diego Langone</a:t>
            </a:r>
          </a:p>
          <a:p>
            <a:pPr algn="ctr"/>
            <a:r>
              <a:rPr lang="es-ES" b="1" dirty="0" smtClean="0"/>
              <a:t>División de Recursos Humanos</a:t>
            </a:r>
          </a:p>
          <a:p>
            <a:pPr algn="ctr"/>
            <a:r>
              <a:rPr lang="es-ES" b="1" dirty="0" smtClean="0"/>
              <a:t>Dirección General del SNIS</a:t>
            </a:r>
          </a:p>
        </p:txBody>
      </p:sp>
      <p:sp>
        <p:nvSpPr>
          <p:cNvPr id="5" name="4 Rectángulo"/>
          <p:cNvSpPr/>
          <p:nvPr/>
        </p:nvSpPr>
        <p:spPr>
          <a:xfrm>
            <a:off x="1797050" y="5953449"/>
            <a:ext cx="5537777" cy="369332"/>
          </a:xfrm>
          <a:prstGeom prst="rect">
            <a:avLst/>
          </a:prstGeom>
        </p:spPr>
        <p:txBody>
          <a:bodyPr wrap="square">
            <a:spAutoFit/>
          </a:bodyPr>
          <a:lstStyle/>
          <a:p>
            <a:r>
              <a:rPr lang="es-ES" b="1" dirty="0" smtClean="0"/>
              <a:t>Ministerio de Salud Pública de Uruguay</a:t>
            </a:r>
            <a:endParaRPr lang="es-ES"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728663" y="166904"/>
            <a:ext cx="7239000" cy="1143000"/>
          </a:xfrm>
        </p:spPr>
        <p:txBody>
          <a:bodyPr>
            <a:normAutofit/>
          </a:bodyPr>
          <a:lstStyle/>
          <a:p>
            <a:pPr algn="ctr" eaLnBrk="1" fontAlgn="auto" hangingPunct="1">
              <a:spcAft>
                <a:spcPts val="0"/>
              </a:spcAft>
              <a:defRPr/>
            </a:pPr>
            <a:r>
              <a:rPr lang="es-MX" sz="3200" dirty="0" smtClean="0">
                <a:solidFill>
                  <a:schemeClr val="accent1">
                    <a:lumMod val="75000"/>
                  </a:schemeClr>
                </a:solidFill>
                <a:effectLst>
                  <a:outerShdw blurRad="38100" dist="38100" dir="2700000" algn="tl">
                    <a:srgbClr val="000000">
                      <a:alpha val="43137"/>
                    </a:srgbClr>
                  </a:outerShdw>
                </a:effectLst>
              </a:rPr>
              <a:t>UNASUR: grupo de acceso universal a medicamentos</a:t>
            </a:r>
            <a:endParaRPr lang="es-MX" sz="3200" dirty="0">
              <a:solidFill>
                <a:schemeClr val="accent1">
                  <a:lumMod val="75000"/>
                </a:schemeClr>
              </a:solidFill>
              <a:effectLst>
                <a:outerShdw blurRad="38100" dist="38100" dir="2700000" algn="tl">
                  <a:srgbClr val="000000">
                    <a:alpha val="43137"/>
                  </a:srgbClr>
                </a:outerShdw>
              </a:effectLst>
            </a:endParaRPr>
          </a:p>
        </p:txBody>
      </p:sp>
      <p:sp>
        <p:nvSpPr>
          <p:cNvPr id="9219" name="1 Marcador de contenido"/>
          <p:cNvSpPr>
            <a:spLocks noGrp="1"/>
          </p:cNvSpPr>
          <p:nvPr>
            <p:ph idx="1"/>
          </p:nvPr>
        </p:nvSpPr>
        <p:spPr>
          <a:xfrm>
            <a:off x="468313" y="1700213"/>
            <a:ext cx="7408862" cy="4392612"/>
          </a:xfrm>
        </p:spPr>
        <p:txBody>
          <a:bodyPr>
            <a:normAutofit/>
          </a:bodyPr>
          <a:lstStyle/>
          <a:p>
            <a:pPr marL="758952" lvl="2" algn="just" eaLnBrk="1" fontAlgn="auto" hangingPunct="1">
              <a:spcAft>
                <a:spcPts val="0"/>
              </a:spcAft>
              <a:buClr>
                <a:schemeClr val="accent4"/>
              </a:buClr>
              <a:buFont typeface="Wingdings"/>
              <a:buChar char=""/>
              <a:defRPr/>
            </a:pPr>
            <a:r>
              <a:rPr lang="es-ES" dirty="0" smtClean="0"/>
              <a:t>Formular y promover  estrategias a favor de la selección y uso racional de medicamentos</a:t>
            </a:r>
          </a:p>
          <a:p>
            <a:pPr marL="758952" lvl="2" algn="just" eaLnBrk="1" fontAlgn="auto" hangingPunct="1">
              <a:spcAft>
                <a:spcPts val="0"/>
              </a:spcAft>
              <a:buClr>
                <a:schemeClr val="accent4"/>
              </a:buClr>
              <a:buFont typeface="Wingdings"/>
              <a:buChar char=""/>
              <a:defRPr/>
            </a:pPr>
            <a:endParaRPr lang="es-ES" dirty="0" smtClean="0"/>
          </a:p>
          <a:p>
            <a:pPr marL="758952" lvl="2" algn="just" eaLnBrk="1" fontAlgn="auto" hangingPunct="1">
              <a:spcAft>
                <a:spcPts val="0"/>
              </a:spcAft>
              <a:buClr>
                <a:schemeClr val="accent4"/>
              </a:buClr>
              <a:buFont typeface="Wingdings"/>
              <a:buChar char=""/>
              <a:defRPr/>
            </a:pPr>
            <a:r>
              <a:rPr lang="es-ES" dirty="0" smtClean="0"/>
              <a:t>Propiciar un sistema armonizado de vigilancia y control de medicamentos en UNASUR de manera de promover el acceso a medicamentos seguros, eficaces y de calidad</a:t>
            </a:r>
          </a:p>
          <a:p>
            <a:pPr marL="758952" lvl="2" algn="just" eaLnBrk="1" fontAlgn="auto" hangingPunct="1">
              <a:spcAft>
                <a:spcPts val="0"/>
              </a:spcAft>
              <a:buClr>
                <a:schemeClr val="accent4"/>
              </a:buClr>
              <a:buFont typeface="Wingdings"/>
              <a:buChar char=""/>
              <a:defRPr/>
            </a:pPr>
            <a:endParaRPr lang="es-ES" dirty="0" smtClean="0"/>
          </a:p>
          <a:p>
            <a:pPr marL="758952" lvl="2" algn="just" eaLnBrk="1" fontAlgn="auto" hangingPunct="1">
              <a:spcAft>
                <a:spcPts val="0"/>
              </a:spcAft>
              <a:buClr>
                <a:schemeClr val="accent4"/>
              </a:buClr>
              <a:buFont typeface="Wingdings"/>
              <a:buChar char=""/>
              <a:defRPr/>
            </a:pPr>
            <a:r>
              <a:rPr lang="es-ES" dirty="0" smtClean="0"/>
              <a:t>Elaborar una política sudamericana de acceso universal a medicamentos</a:t>
            </a:r>
          </a:p>
          <a:p>
            <a:pPr marL="758952" lvl="2" algn="just" eaLnBrk="1" fontAlgn="auto" hangingPunct="1">
              <a:spcAft>
                <a:spcPts val="0"/>
              </a:spcAft>
              <a:buClr>
                <a:schemeClr val="accent4"/>
              </a:buClr>
              <a:buFont typeface="Wingdings"/>
              <a:buChar char=""/>
              <a:defRPr/>
            </a:pPr>
            <a:endParaRPr lang="es-ES" dirty="0"/>
          </a:p>
          <a:p>
            <a:pPr marL="758952" lvl="2" algn="just" eaLnBrk="1" fontAlgn="auto" hangingPunct="1">
              <a:spcAft>
                <a:spcPts val="0"/>
              </a:spcAft>
              <a:buClr>
                <a:schemeClr val="accent4"/>
              </a:buClr>
              <a:buFont typeface="Wingdings"/>
              <a:buChar char=""/>
              <a:defRPr/>
            </a:pPr>
            <a:r>
              <a:rPr lang="es-UY" dirty="0"/>
              <a:t>Fortalecimiento de la investigación, desarrollo e innovación de productos médicos que de respuesta a las necesidades de salud de los países en desarrollo.</a:t>
            </a:r>
          </a:p>
          <a:p>
            <a:pPr marL="758952" lvl="2" eaLnBrk="1" fontAlgn="auto" hangingPunct="1">
              <a:spcAft>
                <a:spcPts val="0"/>
              </a:spcAft>
              <a:buClr>
                <a:schemeClr val="accent4"/>
              </a:buClr>
              <a:buFont typeface="Wingdings"/>
              <a:buChar char=""/>
              <a:defRPr/>
            </a:pPr>
            <a:endParaRPr lang="es-UY" dirty="0"/>
          </a:p>
          <a:p>
            <a:pPr marL="758952" lvl="2" eaLnBrk="1" fontAlgn="auto" hangingPunct="1">
              <a:spcAft>
                <a:spcPts val="0"/>
              </a:spcAft>
              <a:buClr>
                <a:schemeClr val="accent4"/>
              </a:buClr>
              <a:buFont typeface="Wingdings"/>
              <a:buChar char=""/>
              <a:defRPr/>
            </a:pPr>
            <a:endParaRPr lang="es-ES" dirty="0" smtClean="0"/>
          </a:p>
          <a:p>
            <a:pPr marL="758952" lvl="2" eaLnBrk="1" fontAlgn="auto" hangingPunct="1">
              <a:spcAft>
                <a:spcPts val="0"/>
              </a:spcAft>
              <a:buClr>
                <a:schemeClr val="accent4"/>
              </a:buClr>
              <a:buFont typeface="Wingdings"/>
              <a:buChar char=""/>
              <a:defRPr/>
            </a:pPr>
            <a:endParaRPr lang="es-MX" sz="1900" dirty="0" smtClean="0">
              <a:solidFill>
                <a:schemeClr val="tx1">
                  <a:tint val="85000"/>
                </a:schemeClr>
              </a:solidFill>
            </a:endParaRPr>
          </a:p>
          <a:p>
            <a:pPr marL="758952" lvl="2" eaLnBrk="1" fontAlgn="auto" hangingPunct="1">
              <a:spcAft>
                <a:spcPts val="0"/>
              </a:spcAft>
              <a:buClr>
                <a:schemeClr val="accent4"/>
              </a:buClr>
              <a:buFont typeface="Wingdings"/>
              <a:buNone/>
              <a:defRPr/>
            </a:pPr>
            <a:endParaRPr lang="es-MX" sz="1800" dirty="0" smtClean="0">
              <a:solidFill>
                <a:schemeClr val="tx1">
                  <a:tint val="85000"/>
                </a:schemeClr>
              </a:solidFill>
            </a:endParaRPr>
          </a:p>
          <a:p>
            <a:pPr marL="521970" lvl="1" indent="-274320" eaLnBrk="1" fontAlgn="auto" hangingPunct="1">
              <a:spcAft>
                <a:spcPts val="0"/>
              </a:spcAft>
              <a:buClr>
                <a:schemeClr val="accent4"/>
              </a:buClr>
              <a:buFont typeface="Wingdings 2"/>
              <a:buNone/>
              <a:defRPr/>
            </a:pPr>
            <a:endParaRPr lang="es-MX" dirty="0" smtClean="0">
              <a:solidFill>
                <a:schemeClr val="tx1">
                  <a:tint val="85000"/>
                </a:schemeClr>
              </a:solidFill>
            </a:endParaRPr>
          </a:p>
          <a:p>
            <a:pPr marL="274320" indent="-274320" eaLnBrk="1" fontAlgn="auto" hangingPunct="1">
              <a:spcAft>
                <a:spcPts val="0"/>
              </a:spcAft>
              <a:buFont typeface="Wingdings 2"/>
              <a:buChar char=""/>
              <a:defRPr/>
            </a:pPr>
            <a:endParaRPr lang="es-UY" dirty="0" smtClean="0"/>
          </a:p>
          <a:p>
            <a:pPr marL="274320" indent="-274320" eaLnBrk="1" fontAlgn="auto" hangingPunct="1">
              <a:spcAft>
                <a:spcPts val="0"/>
              </a:spcAft>
              <a:buFont typeface="Wingdings 2"/>
              <a:buChar char=""/>
              <a:defRPr/>
            </a:pPr>
            <a:endParaRPr lang="es-MX" dirty="0" smtClean="0">
              <a:solidFill>
                <a:schemeClr val="tx1">
                  <a:tint val="85000"/>
                </a:schemeClr>
              </a:solidFill>
            </a:endParaRPr>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20782" y="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756372" y="166904"/>
            <a:ext cx="7239000" cy="1143000"/>
          </a:xfrm>
        </p:spPr>
        <p:txBody>
          <a:bodyPr>
            <a:noAutofit/>
          </a:bodyPr>
          <a:lstStyle/>
          <a:p>
            <a:pPr algn="ctr" eaLnBrk="1" fontAlgn="auto" hangingPunct="1">
              <a:spcAft>
                <a:spcPts val="0"/>
              </a:spcAft>
              <a:defRPr/>
            </a:pPr>
            <a:r>
              <a:rPr lang="es-MX" sz="2800" dirty="0"/>
              <a:t>EJES EN LAS POLÍTICAS DE MEDICAMENTOS: RECTORÍA SANITARIA NACIONAL </a:t>
            </a:r>
          </a:p>
        </p:txBody>
      </p:sp>
      <p:sp>
        <p:nvSpPr>
          <p:cNvPr id="9219" name="1 Marcador de contenido"/>
          <p:cNvSpPr>
            <a:spLocks noGrp="1"/>
          </p:cNvSpPr>
          <p:nvPr>
            <p:ph idx="1"/>
          </p:nvPr>
        </p:nvSpPr>
        <p:spPr>
          <a:xfrm>
            <a:off x="468313" y="1700213"/>
            <a:ext cx="7408862" cy="4392612"/>
          </a:xfrm>
        </p:spPr>
        <p:txBody>
          <a:bodyPr>
            <a:normAutofit/>
          </a:bodyPr>
          <a:lstStyle/>
          <a:p>
            <a:pPr marL="521208" lvl="1" indent="-274320" eaLnBrk="1" fontAlgn="auto" hangingPunct="1">
              <a:spcAft>
                <a:spcPts val="0"/>
              </a:spcAft>
              <a:buClr>
                <a:schemeClr val="accent4"/>
              </a:buClr>
              <a:buFont typeface="Wingdings 2"/>
              <a:buChar char=""/>
              <a:defRPr/>
            </a:pPr>
            <a:endParaRPr lang="es-MX" dirty="0" smtClean="0">
              <a:solidFill>
                <a:schemeClr val="tx1">
                  <a:tint val="85000"/>
                </a:schemeClr>
              </a:solidFill>
            </a:endParaRPr>
          </a:p>
          <a:p>
            <a:pPr marL="521208" lvl="1" indent="-274320" eaLnBrk="1" fontAlgn="auto" hangingPunct="1">
              <a:spcAft>
                <a:spcPts val="0"/>
              </a:spcAft>
              <a:buClr>
                <a:schemeClr val="accent4"/>
              </a:buClr>
              <a:buFont typeface="Wingdings" pitchFamily="2" charset="2"/>
              <a:buChar char="q"/>
              <a:defRPr/>
            </a:pPr>
            <a:r>
              <a:rPr lang="es-MX" dirty="0" smtClean="0"/>
              <a:t>Ministerio de Salud Pública:</a:t>
            </a:r>
          </a:p>
          <a:p>
            <a:pPr marL="795845" lvl="2" indent="-274320" eaLnBrk="1" fontAlgn="auto" hangingPunct="1">
              <a:spcAft>
                <a:spcPts val="0"/>
              </a:spcAft>
              <a:buClr>
                <a:schemeClr val="accent4"/>
              </a:buClr>
              <a:defRPr/>
            </a:pPr>
            <a:r>
              <a:rPr lang="es-MX" dirty="0" smtClean="0"/>
              <a:t>Cuerpo normativo desarrollado en base a la política de medicamentos definida.</a:t>
            </a:r>
          </a:p>
          <a:p>
            <a:pPr marL="795845" lvl="2" indent="-274320" eaLnBrk="1" fontAlgn="auto" hangingPunct="1">
              <a:spcAft>
                <a:spcPts val="0"/>
              </a:spcAft>
              <a:buClr>
                <a:schemeClr val="accent4"/>
              </a:buClr>
              <a:defRPr/>
            </a:pPr>
            <a:r>
              <a:rPr lang="es-MX" dirty="0" smtClean="0"/>
              <a:t>Autoridad regulatoria nacional (ARN) de medicamentos que cumpla con funciones básicas.</a:t>
            </a:r>
          </a:p>
          <a:p>
            <a:pPr marL="521208" lvl="1" indent="-274320" eaLnBrk="1" fontAlgn="auto" hangingPunct="1">
              <a:spcAft>
                <a:spcPts val="0"/>
              </a:spcAft>
              <a:buClr>
                <a:schemeClr val="accent4"/>
              </a:buClr>
              <a:defRPr/>
            </a:pPr>
            <a:r>
              <a:rPr lang="es-MX" dirty="0" smtClean="0"/>
              <a:t>Otros actores:</a:t>
            </a:r>
          </a:p>
          <a:p>
            <a:pPr marL="795845" lvl="2" indent="-274320" eaLnBrk="1" fontAlgn="auto" hangingPunct="1">
              <a:spcAft>
                <a:spcPts val="0"/>
              </a:spcAft>
              <a:buClr>
                <a:schemeClr val="accent4"/>
              </a:buClr>
              <a:defRPr/>
            </a:pPr>
            <a:r>
              <a:rPr lang="es-MX" dirty="0" smtClean="0"/>
              <a:t>Ministerio de Industria</a:t>
            </a:r>
          </a:p>
          <a:p>
            <a:pPr marL="795845" lvl="2" indent="-274320" eaLnBrk="1" fontAlgn="auto" hangingPunct="1">
              <a:spcAft>
                <a:spcPts val="0"/>
              </a:spcAft>
              <a:buClr>
                <a:schemeClr val="accent4"/>
              </a:buClr>
              <a:defRPr/>
            </a:pPr>
            <a:r>
              <a:rPr lang="es-MX" dirty="0" smtClean="0"/>
              <a:t>Ciencia y Tecnología</a:t>
            </a:r>
          </a:p>
          <a:p>
            <a:pPr marL="759333" lvl="2" eaLnBrk="1" fontAlgn="auto" hangingPunct="1">
              <a:spcAft>
                <a:spcPts val="0"/>
              </a:spcAft>
              <a:buClr>
                <a:schemeClr val="accent4"/>
              </a:buClr>
              <a:buFont typeface="Wingdings 2"/>
              <a:buChar char=""/>
              <a:defRPr/>
            </a:pPr>
            <a:endParaRPr lang="es-MX" dirty="0" smtClean="0">
              <a:solidFill>
                <a:schemeClr val="tx1">
                  <a:tint val="85000"/>
                </a:schemeClr>
              </a:solidFill>
            </a:endParaRPr>
          </a:p>
          <a:p>
            <a:pPr marL="758952" lvl="2" eaLnBrk="1" fontAlgn="auto" hangingPunct="1">
              <a:spcAft>
                <a:spcPts val="0"/>
              </a:spcAft>
              <a:buClr>
                <a:schemeClr val="accent4"/>
              </a:buClr>
              <a:buFont typeface="Wingdings"/>
              <a:buChar char=""/>
              <a:defRPr/>
            </a:pPr>
            <a:endParaRPr lang="es-MX" sz="1900" dirty="0" smtClean="0">
              <a:solidFill>
                <a:schemeClr val="tx1">
                  <a:tint val="85000"/>
                </a:schemeClr>
              </a:solidFill>
            </a:endParaRPr>
          </a:p>
          <a:p>
            <a:pPr marL="758952" lvl="2" eaLnBrk="1" fontAlgn="auto" hangingPunct="1">
              <a:spcAft>
                <a:spcPts val="0"/>
              </a:spcAft>
              <a:buClr>
                <a:schemeClr val="accent4"/>
              </a:buClr>
              <a:buFont typeface="Wingdings"/>
              <a:buNone/>
              <a:defRPr/>
            </a:pPr>
            <a:endParaRPr lang="es-MX" sz="1800" dirty="0" smtClean="0">
              <a:solidFill>
                <a:schemeClr val="tx1">
                  <a:tint val="85000"/>
                </a:schemeClr>
              </a:solidFill>
            </a:endParaRPr>
          </a:p>
          <a:p>
            <a:pPr marL="521970" lvl="1" indent="-274320" eaLnBrk="1" fontAlgn="auto" hangingPunct="1">
              <a:spcAft>
                <a:spcPts val="0"/>
              </a:spcAft>
              <a:buClr>
                <a:schemeClr val="accent4"/>
              </a:buClr>
              <a:buFont typeface="Wingdings 2"/>
              <a:buNone/>
              <a:defRPr/>
            </a:pPr>
            <a:endParaRPr lang="es-MX" dirty="0" smtClean="0">
              <a:solidFill>
                <a:schemeClr val="tx1">
                  <a:tint val="85000"/>
                </a:schemeClr>
              </a:solidFill>
            </a:endParaRPr>
          </a:p>
          <a:p>
            <a:pPr marL="274320" indent="-274320" eaLnBrk="1" fontAlgn="auto" hangingPunct="1">
              <a:spcAft>
                <a:spcPts val="0"/>
              </a:spcAft>
              <a:buFont typeface="Wingdings 2"/>
              <a:buChar char=""/>
              <a:defRPr/>
            </a:pPr>
            <a:endParaRPr lang="es-UY" dirty="0" smtClean="0"/>
          </a:p>
          <a:p>
            <a:pPr marL="274320" indent="-274320" eaLnBrk="1" fontAlgn="auto" hangingPunct="1">
              <a:spcAft>
                <a:spcPts val="0"/>
              </a:spcAft>
              <a:buFont typeface="Wingdings 2"/>
              <a:buChar char=""/>
              <a:defRPr/>
            </a:pPr>
            <a:endParaRPr lang="es-MX" dirty="0" smtClean="0">
              <a:solidFill>
                <a:schemeClr val="tx1">
                  <a:tint val="85000"/>
                </a:schemeClr>
              </a:solidFill>
            </a:endParaRPr>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339849" y="310243"/>
            <a:ext cx="6096000" cy="579438"/>
          </a:xfrm>
        </p:spPr>
        <p:txBody>
          <a:bodyPr>
            <a:noAutofit/>
          </a:bodyPr>
          <a:lstStyle/>
          <a:p>
            <a:pPr algn="ctr" eaLnBrk="1" hangingPunct="1"/>
            <a:r>
              <a:rPr lang="es-ES_tradnl" sz="3600" dirty="0"/>
              <a:t/>
            </a:r>
            <a:br>
              <a:rPr lang="es-ES_tradnl" sz="3600" dirty="0"/>
            </a:br>
            <a:r>
              <a:rPr lang="es-ES_tradnl" sz="3600" dirty="0" smtClean="0"/>
              <a:t>Ejes en la formulación de políticas de medicamentos</a:t>
            </a:r>
            <a:br>
              <a:rPr lang="es-ES_tradnl" sz="3600" dirty="0" smtClean="0"/>
            </a:br>
            <a:endParaRPr lang="es-ES" sz="3600" dirty="0" smtClean="0"/>
          </a:p>
        </p:txBody>
      </p:sp>
      <p:sp>
        <p:nvSpPr>
          <p:cNvPr id="175145" name="Rectangle 41"/>
          <p:cNvSpPr>
            <a:spLocks noChangeArrowheads="1"/>
          </p:cNvSpPr>
          <p:nvPr/>
        </p:nvSpPr>
        <p:spPr bwMode="auto">
          <a:xfrm>
            <a:off x="3275856" y="1268760"/>
            <a:ext cx="2520000" cy="720000"/>
          </a:xfrm>
          <a:prstGeom prst="rect">
            <a:avLst/>
          </a:prstGeom>
          <a:solidFill>
            <a:schemeClr val="bg1">
              <a:lumMod val="85000"/>
            </a:schemeClr>
          </a:solidFill>
          <a:ln w="57150" algn="ctr">
            <a:noFill/>
            <a:miter lim="800000"/>
            <a:headEnd/>
            <a:tailEnd/>
          </a:ln>
          <a:effectLst>
            <a:innerShdw blurRad="63500" dist="50800" dir="2700000">
              <a:prstClr val="black">
                <a:alpha val="50000"/>
              </a:prstClr>
            </a:innerShdw>
            <a:softEdge rad="12700"/>
          </a:effectLst>
        </p:spPr>
        <p:txBody>
          <a:bodyPr lIns="72000" tIns="72000" rIns="0" bIns="0" anchor="ctr" anchorCtr="1"/>
          <a:lstStyle/>
          <a:p>
            <a:pPr algn="ctr">
              <a:lnSpc>
                <a:spcPct val="110000"/>
              </a:lnSpc>
              <a:spcBef>
                <a:spcPct val="50000"/>
              </a:spcBef>
              <a:buClr>
                <a:srgbClr val="0D1467"/>
              </a:buClr>
              <a:buSzPct val="75000"/>
              <a:buFont typeface="Wingdings" pitchFamily="2" charset="2"/>
              <a:buNone/>
              <a:defRPr/>
            </a:pPr>
            <a:r>
              <a:rPr lang="es-ES" sz="1200" dirty="0">
                <a:solidFill>
                  <a:srgbClr val="0D1467"/>
                </a:solidFill>
                <a:latin typeface="Arial Black" pitchFamily="34" charset="0"/>
              </a:rPr>
              <a:t>Búsqueda de competitividad y eficiencia</a:t>
            </a:r>
          </a:p>
        </p:txBody>
      </p:sp>
      <p:sp>
        <p:nvSpPr>
          <p:cNvPr id="175146" name="Rectangle 42"/>
          <p:cNvSpPr>
            <a:spLocks noChangeArrowheads="1"/>
          </p:cNvSpPr>
          <p:nvPr/>
        </p:nvSpPr>
        <p:spPr bwMode="auto">
          <a:xfrm>
            <a:off x="5249862" y="5571331"/>
            <a:ext cx="2520000" cy="720000"/>
          </a:xfrm>
          <a:prstGeom prst="rect">
            <a:avLst/>
          </a:prstGeom>
          <a:solidFill>
            <a:schemeClr val="bg1">
              <a:lumMod val="85000"/>
            </a:schemeClr>
          </a:solidFill>
          <a:ln w="57150" algn="ctr">
            <a:noFill/>
            <a:miter lim="800000"/>
            <a:headEnd/>
            <a:tailEnd/>
          </a:ln>
          <a:effectLst>
            <a:innerShdw blurRad="63500" dist="50800" dir="2700000">
              <a:prstClr val="black">
                <a:alpha val="50000"/>
              </a:prstClr>
            </a:innerShdw>
            <a:softEdge rad="12700"/>
          </a:effectLst>
        </p:spPr>
        <p:txBody>
          <a:bodyPr lIns="72000" tIns="72000" rIns="0" bIns="0" anchor="ctr" anchorCtr="1"/>
          <a:lstStyle/>
          <a:p>
            <a:pPr algn="ctr">
              <a:lnSpc>
                <a:spcPct val="110000"/>
              </a:lnSpc>
              <a:spcBef>
                <a:spcPct val="50000"/>
              </a:spcBef>
              <a:buClr>
                <a:srgbClr val="0D1467"/>
              </a:buClr>
              <a:buSzPct val="75000"/>
              <a:buFont typeface="Wingdings" pitchFamily="2" charset="2"/>
              <a:buNone/>
              <a:defRPr/>
            </a:pPr>
            <a:r>
              <a:rPr lang="es-ES" sz="1200" dirty="0">
                <a:solidFill>
                  <a:srgbClr val="0D1467"/>
                </a:solidFill>
                <a:latin typeface="Arial Black" pitchFamily="34" charset="0"/>
              </a:rPr>
              <a:t>Búsqueda de acceso y calidad</a:t>
            </a:r>
          </a:p>
        </p:txBody>
      </p:sp>
      <p:sp>
        <p:nvSpPr>
          <p:cNvPr id="175147" name="Rectangle 43"/>
          <p:cNvSpPr>
            <a:spLocks noChangeArrowheads="1"/>
          </p:cNvSpPr>
          <p:nvPr/>
        </p:nvSpPr>
        <p:spPr bwMode="auto">
          <a:xfrm>
            <a:off x="1339849" y="5571331"/>
            <a:ext cx="2520000" cy="720000"/>
          </a:xfrm>
          <a:prstGeom prst="rect">
            <a:avLst/>
          </a:prstGeom>
          <a:solidFill>
            <a:schemeClr val="bg1">
              <a:lumMod val="85000"/>
            </a:schemeClr>
          </a:solidFill>
          <a:ln w="57150" algn="ctr">
            <a:noFill/>
            <a:miter lim="800000"/>
            <a:headEnd/>
            <a:tailEnd/>
          </a:ln>
          <a:effectLst>
            <a:innerShdw blurRad="63500" dist="50800" dir="2700000">
              <a:prstClr val="black">
                <a:alpha val="50000"/>
              </a:prstClr>
            </a:innerShdw>
            <a:softEdge rad="12700"/>
          </a:effectLst>
        </p:spPr>
        <p:txBody>
          <a:bodyPr lIns="72000" tIns="72000" rIns="0" bIns="0" anchor="ctr" anchorCtr="1"/>
          <a:lstStyle/>
          <a:p>
            <a:pPr algn="ctr">
              <a:lnSpc>
                <a:spcPct val="110000"/>
              </a:lnSpc>
              <a:spcBef>
                <a:spcPct val="50000"/>
              </a:spcBef>
              <a:buClr>
                <a:srgbClr val="0D1467"/>
              </a:buClr>
              <a:buSzPct val="75000"/>
              <a:buFont typeface="Wingdings" pitchFamily="2" charset="2"/>
              <a:buNone/>
              <a:defRPr/>
            </a:pPr>
            <a:r>
              <a:rPr lang="es-UY" sz="1200" dirty="0">
                <a:solidFill>
                  <a:srgbClr val="0D1467"/>
                </a:solidFill>
                <a:latin typeface="Arial Black" pitchFamily="34" charset="0"/>
              </a:rPr>
              <a:t>Búsqueda y fomento de Investigación y Desarrollo</a:t>
            </a:r>
          </a:p>
        </p:txBody>
      </p:sp>
      <p:grpSp>
        <p:nvGrpSpPr>
          <p:cNvPr id="12300" name="12 Grupo"/>
          <p:cNvGrpSpPr>
            <a:grpSpLocks/>
          </p:cNvGrpSpPr>
          <p:nvPr/>
        </p:nvGrpSpPr>
        <p:grpSpPr bwMode="auto">
          <a:xfrm>
            <a:off x="1612900" y="2070100"/>
            <a:ext cx="5816600" cy="3282950"/>
            <a:chOff x="1612900" y="2070100"/>
            <a:chExt cx="5816600" cy="3282950"/>
          </a:xfrm>
        </p:grpSpPr>
        <p:sp>
          <p:nvSpPr>
            <p:cNvPr id="8" name="7 Elipse"/>
            <p:cNvSpPr/>
            <p:nvPr/>
          </p:nvSpPr>
          <p:spPr bwMode="auto">
            <a:xfrm>
              <a:off x="3594100" y="2070100"/>
              <a:ext cx="1854200" cy="1295400"/>
            </a:xfrm>
            <a:prstGeom prst="ellipse">
              <a:avLst/>
            </a:prstGeom>
            <a:solidFill>
              <a:schemeClr val="bg1"/>
            </a:solidFill>
            <a:ln w="28575" cap="flat" cmpd="sng" algn="ctr">
              <a:solidFill>
                <a:srgbClr val="CC6600"/>
              </a:solidFill>
              <a:prstDash val="solid"/>
              <a:round/>
              <a:headEnd type="none" w="med" len="med"/>
              <a:tailEnd type="none" w="med" len="med"/>
            </a:ln>
            <a:effectLst/>
            <a:scene3d>
              <a:camera prst="orthographicFront"/>
              <a:lightRig rig="threePt" dir="t"/>
            </a:scene3d>
            <a:sp3d>
              <a:bevelT w="139700" prst="cross"/>
            </a:sp3d>
          </p:spPr>
          <p:txBody>
            <a:bodyPr lIns="54000" tIns="54000" rIns="54000" bIns="54000" anchor="ctr" anchorCtr="1"/>
            <a:lstStyle/>
            <a:p>
              <a:pPr algn="ctr">
                <a:lnSpc>
                  <a:spcPct val="110000"/>
                </a:lnSpc>
                <a:spcBef>
                  <a:spcPct val="50000"/>
                </a:spcBef>
                <a:buClr>
                  <a:srgbClr val="0D1467"/>
                </a:buClr>
                <a:buSzPct val="75000"/>
                <a:buFont typeface="Wingdings" pitchFamily="2" charset="2"/>
                <a:buNone/>
                <a:defRPr/>
              </a:pPr>
              <a:r>
                <a:rPr lang="es-AR" sz="1600" dirty="0">
                  <a:solidFill>
                    <a:srgbClr val="606060"/>
                  </a:solidFill>
                  <a:latin typeface="Arial Black" pitchFamily="34" charset="0"/>
                </a:rPr>
                <a:t>Política Industrial</a:t>
              </a:r>
            </a:p>
          </p:txBody>
        </p:sp>
        <p:sp>
          <p:nvSpPr>
            <p:cNvPr id="9" name="8 Elipse"/>
            <p:cNvSpPr/>
            <p:nvPr/>
          </p:nvSpPr>
          <p:spPr bwMode="auto">
            <a:xfrm>
              <a:off x="5575300" y="4057650"/>
              <a:ext cx="1854200" cy="1295400"/>
            </a:xfrm>
            <a:prstGeom prst="ellipse">
              <a:avLst/>
            </a:prstGeom>
            <a:solidFill>
              <a:schemeClr val="bg1"/>
            </a:solidFill>
            <a:ln w="28575" cap="flat" cmpd="sng" algn="ctr">
              <a:solidFill>
                <a:srgbClr val="CC6600"/>
              </a:solidFill>
              <a:prstDash val="solid"/>
              <a:round/>
              <a:headEnd type="none" w="med" len="med"/>
              <a:tailEnd type="none" w="med" len="med"/>
            </a:ln>
            <a:effectLst/>
            <a:scene3d>
              <a:camera prst="orthographicFront"/>
              <a:lightRig rig="threePt" dir="t"/>
            </a:scene3d>
            <a:sp3d>
              <a:bevelT prst="convex"/>
            </a:sp3d>
          </p:spPr>
          <p:txBody>
            <a:bodyPr lIns="54000" tIns="54000" rIns="54000" bIns="54000" anchor="ctr" anchorCtr="1"/>
            <a:lstStyle/>
            <a:p>
              <a:pPr algn="ctr">
                <a:lnSpc>
                  <a:spcPct val="110000"/>
                </a:lnSpc>
                <a:spcBef>
                  <a:spcPct val="50000"/>
                </a:spcBef>
                <a:buClr>
                  <a:srgbClr val="0D1467"/>
                </a:buClr>
                <a:buSzPct val="75000"/>
                <a:buFont typeface="Wingdings" pitchFamily="2" charset="2"/>
                <a:buNone/>
                <a:defRPr/>
              </a:pPr>
              <a:r>
                <a:rPr lang="es-AR" sz="1600" dirty="0">
                  <a:solidFill>
                    <a:srgbClr val="606060"/>
                  </a:solidFill>
                  <a:latin typeface="Arial Black" pitchFamily="34" charset="0"/>
                </a:rPr>
                <a:t>Política Sanitaria</a:t>
              </a:r>
            </a:p>
          </p:txBody>
        </p:sp>
        <p:sp>
          <p:nvSpPr>
            <p:cNvPr id="10" name="9 Elipse"/>
            <p:cNvSpPr/>
            <p:nvPr/>
          </p:nvSpPr>
          <p:spPr bwMode="auto">
            <a:xfrm>
              <a:off x="1612900" y="4057650"/>
              <a:ext cx="1854200" cy="1295400"/>
            </a:xfrm>
            <a:prstGeom prst="ellipse">
              <a:avLst/>
            </a:prstGeom>
            <a:solidFill>
              <a:schemeClr val="bg1"/>
            </a:solidFill>
            <a:ln w="28575" cap="flat" cmpd="sng" algn="ctr">
              <a:solidFill>
                <a:srgbClr val="CC6600"/>
              </a:solidFill>
              <a:prstDash val="solid"/>
              <a:round/>
              <a:headEnd type="none" w="med" len="med"/>
              <a:tailEnd type="none" w="med" len="med"/>
            </a:ln>
            <a:effectLst/>
            <a:scene3d>
              <a:camera prst="orthographicFront"/>
              <a:lightRig rig="threePt" dir="t"/>
            </a:scene3d>
            <a:sp3d>
              <a:bevelT prst="convex"/>
            </a:sp3d>
          </p:spPr>
          <p:txBody>
            <a:bodyPr lIns="54000" tIns="54000" rIns="54000" bIns="54000" anchor="ctr" anchorCtr="1"/>
            <a:lstStyle/>
            <a:p>
              <a:pPr algn="ctr">
                <a:lnSpc>
                  <a:spcPct val="110000"/>
                </a:lnSpc>
                <a:spcBef>
                  <a:spcPct val="50000"/>
                </a:spcBef>
                <a:buClr>
                  <a:srgbClr val="0D1467"/>
                </a:buClr>
                <a:buSzPct val="75000"/>
                <a:buFont typeface="Wingdings" pitchFamily="2" charset="2"/>
                <a:buNone/>
                <a:defRPr/>
              </a:pPr>
              <a:r>
                <a:rPr lang="es-AR" sz="1600" dirty="0">
                  <a:solidFill>
                    <a:srgbClr val="606060"/>
                  </a:solidFill>
                  <a:latin typeface="Arial Black" pitchFamily="34" charset="0"/>
                </a:rPr>
                <a:t>Política de ciencia y tecnología</a:t>
              </a:r>
            </a:p>
          </p:txBody>
        </p:sp>
        <p:sp>
          <p:nvSpPr>
            <p:cNvPr id="11" name="10 Triángulo isósceles"/>
            <p:cNvSpPr/>
            <p:nvPr/>
          </p:nvSpPr>
          <p:spPr bwMode="auto">
            <a:xfrm>
              <a:off x="3517900" y="3441700"/>
              <a:ext cx="2006600" cy="1270000"/>
            </a:xfrm>
            <a:prstGeom prst="triangle">
              <a:avLst/>
            </a:prstGeom>
            <a:solidFill>
              <a:srgbClr val="1D4849"/>
            </a:solidFill>
            <a:ln w="28575" cap="flat" cmpd="sng" algn="ctr">
              <a:solidFill>
                <a:schemeClr val="tx1"/>
              </a:solidFill>
              <a:prstDash val="solid"/>
              <a:round/>
              <a:headEnd type="none" w="med" len="med"/>
              <a:tailEnd type="none" w="med" len="med"/>
            </a:ln>
            <a:effectLst/>
            <a:scene3d>
              <a:camera prst="orthographicFront"/>
              <a:lightRig rig="threePt" dir="t"/>
            </a:scene3d>
            <a:sp3d>
              <a:bevelT/>
            </a:sp3d>
          </p:spPr>
          <p:txBody>
            <a:bodyPr lIns="54000" tIns="54000" rIns="54000" bIns="54000"/>
            <a:lstStyle/>
            <a:p>
              <a:pPr>
                <a:lnSpc>
                  <a:spcPct val="110000"/>
                </a:lnSpc>
                <a:spcBef>
                  <a:spcPct val="50000"/>
                </a:spcBef>
                <a:buClr>
                  <a:srgbClr val="0D1467"/>
                </a:buClr>
                <a:buSzPct val="75000"/>
                <a:buFont typeface="Wingdings" pitchFamily="2" charset="2"/>
                <a:buNone/>
                <a:defRPr/>
              </a:pPr>
              <a:r>
                <a:rPr lang="es-AR" sz="1600" dirty="0">
                  <a:solidFill>
                    <a:srgbClr val="0D1467"/>
                  </a:solidFill>
                </a:rPr>
                <a:t> </a:t>
              </a:r>
            </a:p>
          </p:txBody>
        </p:sp>
      </p:grpSp>
      <p:sp>
        <p:nvSpPr>
          <p:cNvPr id="12301" name="14 Rectángulo"/>
          <p:cNvSpPr>
            <a:spLocks noChangeArrowheads="1"/>
          </p:cNvSpPr>
          <p:nvPr/>
        </p:nvSpPr>
        <p:spPr bwMode="auto">
          <a:xfrm>
            <a:off x="323850" y="6596063"/>
            <a:ext cx="6732588" cy="249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10000"/>
              </a:lnSpc>
              <a:spcBef>
                <a:spcPct val="20000"/>
              </a:spcBef>
              <a:buClr>
                <a:srgbClr val="0D1467"/>
              </a:buClr>
              <a:buSzPct val="75000"/>
              <a:buFont typeface="Wingdings" pitchFamily="2" charset="2"/>
              <a:buNone/>
            </a:pPr>
            <a:r>
              <a:rPr lang="es-AR" sz="1000">
                <a:solidFill>
                  <a:srgbClr val="606060"/>
                </a:solidFill>
                <a:latin typeface="Trebuchet MS" pitchFamily="34" charset="0"/>
              </a:rPr>
              <a:t>.</a:t>
            </a:r>
            <a:endParaRPr lang="es-ES" sz="1000">
              <a:solidFill>
                <a:srgbClr val="606060"/>
              </a:solidFill>
              <a:latin typeface="Trebuchet MS" pitchFamily="34" charset="0"/>
            </a:endParaRPr>
          </a:p>
        </p:txBody>
      </p:sp>
      <p:sp>
        <p:nvSpPr>
          <p:cNvPr id="12302" name="16 CuadroTexto"/>
          <p:cNvSpPr txBox="1">
            <a:spLocks noChangeArrowheads="1"/>
          </p:cNvSpPr>
          <p:nvPr/>
        </p:nvSpPr>
        <p:spPr bwMode="auto">
          <a:xfrm rot="-3053030">
            <a:off x="3098006" y="3666332"/>
            <a:ext cx="1293813"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110000"/>
              </a:lnSpc>
              <a:spcBef>
                <a:spcPct val="50000"/>
              </a:spcBef>
              <a:buClr>
                <a:srgbClr val="0D1467"/>
              </a:buClr>
              <a:buSzPct val="75000"/>
              <a:buFont typeface="Wingdings" pitchFamily="2" charset="2"/>
              <a:buNone/>
            </a:pPr>
            <a:r>
              <a:rPr lang="en-US" sz="1400">
                <a:solidFill>
                  <a:srgbClr val="0D1467"/>
                </a:solidFill>
                <a:latin typeface="Arial Black" pitchFamily="34" charset="0"/>
              </a:rPr>
              <a:t>Innovación</a:t>
            </a:r>
          </a:p>
        </p:txBody>
      </p:sp>
      <p:sp>
        <p:nvSpPr>
          <p:cNvPr id="12303" name="17 CuadroTexto"/>
          <p:cNvSpPr txBox="1">
            <a:spLocks noChangeArrowheads="1"/>
          </p:cNvSpPr>
          <p:nvPr/>
        </p:nvSpPr>
        <p:spPr bwMode="auto">
          <a:xfrm>
            <a:off x="3194050" y="4773613"/>
            <a:ext cx="2682875"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110000"/>
              </a:lnSpc>
              <a:spcBef>
                <a:spcPct val="50000"/>
              </a:spcBef>
              <a:buClr>
                <a:srgbClr val="0D1467"/>
              </a:buClr>
              <a:buSzPct val="75000"/>
              <a:buFont typeface="Wingdings" pitchFamily="2" charset="2"/>
              <a:buNone/>
            </a:pPr>
            <a:r>
              <a:rPr lang="en-US" sz="1400">
                <a:solidFill>
                  <a:srgbClr val="0D1467"/>
                </a:solidFill>
                <a:latin typeface="Arial Black" pitchFamily="34" charset="0"/>
              </a:rPr>
              <a:t>Avances terapéuticos</a:t>
            </a:r>
          </a:p>
        </p:txBody>
      </p:sp>
      <p:sp>
        <p:nvSpPr>
          <p:cNvPr id="12304" name="18 CuadroTexto"/>
          <p:cNvSpPr txBox="1">
            <a:spLocks noChangeArrowheads="1"/>
          </p:cNvSpPr>
          <p:nvPr/>
        </p:nvSpPr>
        <p:spPr bwMode="auto">
          <a:xfrm rot="3102862">
            <a:off x="4629151" y="3589337"/>
            <a:ext cx="1293812" cy="48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lnSpc>
                <a:spcPct val="110000"/>
              </a:lnSpc>
              <a:spcBef>
                <a:spcPct val="50000"/>
              </a:spcBef>
              <a:buClr>
                <a:srgbClr val="0D1467"/>
              </a:buClr>
              <a:buSzPct val="75000"/>
              <a:buFont typeface="Wingdings" pitchFamily="2" charset="2"/>
              <a:buNone/>
            </a:pPr>
            <a:r>
              <a:rPr lang="en-US" sz="1200">
                <a:solidFill>
                  <a:srgbClr val="0D1467"/>
                </a:solidFill>
                <a:latin typeface="Arial Black" pitchFamily="34" charset="0"/>
              </a:rPr>
              <a:t>Competencia por precios</a:t>
            </a:r>
          </a:p>
        </p:txBody>
      </p:sp>
      <p:pic>
        <p:nvPicPr>
          <p:cNvPr id="15"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 descr="EUROsociAL"/>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36871" y="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188913"/>
            <a:ext cx="7239000" cy="1143000"/>
          </a:xfrm>
        </p:spPr>
        <p:txBody>
          <a:bodyPr>
            <a:normAutofit/>
          </a:bodyPr>
          <a:lstStyle/>
          <a:p>
            <a:pPr eaLnBrk="1" fontAlgn="auto" hangingPunct="1">
              <a:spcAft>
                <a:spcPts val="0"/>
              </a:spcAft>
              <a:defRPr/>
            </a:pPr>
            <a:r>
              <a:rPr lang="es-MX" sz="3200" dirty="0" smtClean="0">
                <a:solidFill>
                  <a:schemeClr val="accent1">
                    <a:lumMod val="75000"/>
                  </a:schemeClr>
                </a:solidFill>
                <a:effectLst>
                  <a:outerShdw blurRad="38100" dist="38100" dir="2700000" algn="tl">
                    <a:srgbClr val="000000">
                      <a:alpha val="43137"/>
                    </a:srgbClr>
                  </a:outerShdw>
                </a:effectLst>
              </a:rPr>
              <a:t> RECTORÍA SANITARIA </a:t>
            </a:r>
            <a:endParaRPr lang="es-MX" sz="3200" dirty="0">
              <a:solidFill>
                <a:schemeClr val="accent1">
                  <a:lumMod val="75000"/>
                </a:schemeClr>
              </a:solidFill>
              <a:effectLst>
                <a:outerShdw blurRad="38100" dist="38100" dir="2700000" algn="tl">
                  <a:srgbClr val="000000">
                    <a:alpha val="43137"/>
                  </a:srgbClr>
                </a:outerShdw>
              </a:effectLst>
            </a:endParaRPr>
          </a:p>
        </p:txBody>
      </p:sp>
      <p:sp>
        <p:nvSpPr>
          <p:cNvPr id="9219" name="1 Marcador de contenido"/>
          <p:cNvSpPr>
            <a:spLocks noGrp="1"/>
          </p:cNvSpPr>
          <p:nvPr>
            <p:ph idx="1"/>
          </p:nvPr>
        </p:nvSpPr>
        <p:spPr>
          <a:xfrm>
            <a:off x="468313" y="1700213"/>
            <a:ext cx="7408862" cy="4392612"/>
          </a:xfrm>
        </p:spPr>
        <p:txBody>
          <a:bodyPr>
            <a:normAutofit lnSpcReduction="10000"/>
          </a:bodyPr>
          <a:lstStyle/>
          <a:p>
            <a:pPr marL="320040" indent="-320040" eaLnBrk="1" fontAlgn="auto" hangingPunct="1">
              <a:spcAft>
                <a:spcPts val="0"/>
              </a:spcAft>
              <a:buFontTx/>
              <a:buChar char="•"/>
              <a:tabLst>
                <a:tab pos="457200" algn="l"/>
              </a:tabLst>
              <a:defRPr/>
            </a:pPr>
            <a:r>
              <a:rPr lang="es-ES" sz="2400" dirty="0" smtClean="0"/>
              <a:t>Las </a:t>
            </a:r>
            <a:r>
              <a:rPr lang="es-ES" sz="2400" b="1" dirty="0" smtClean="0"/>
              <a:t>funciones reguladoras básicas </a:t>
            </a:r>
            <a:r>
              <a:rPr lang="es-ES" sz="2400" dirty="0" smtClean="0"/>
              <a:t>(</a:t>
            </a:r>
            <a:r>
              <a:rPr lang="es-ES" sz="2000" dirty="0" smtClean="0"/>
              <a:t>de acuerdo a las dimensiones de Evaluación del Programa de Acreditación de OPS de ARN de Medicamentos</a:t>
            </a:r>
            <a:r>
              <a:rPr lang="es-ES" sz="2400" dirty="0" smtClean="0"/>
              <a:t>) se encuentran garantizadas en el país a través de:</a:t>
            </a:r>
          </a:p>
          <a:p>
            <a:pPr marL="640080" lvl="1" indent="-274320" eaLnBrk="1" fontAlgn="auto" hangingPunct="1">
              <a:spcAft>
                <a:spcPts val="0"/>
              </a:spcAft>
              <a:buFontTx/>
              <a:buChar char="•"/>
              <a:tabLst>
                <a:tab pos="457200" algn="l"/>
              </a:tabLst>
              <a:defRPr/>
            </a:pPr>
            <a:r>
              <a:rPr lang="es-ES" sz="2400" b="1" dirty="0" smtClean="0"/>
              <a:t>Habilitación de empresas </a:t>
            </a:r>
            <a:r>
              <a:rPr lang="es-ES" sz="2400" dirty="0" smtClean="0"/>
              <a:t>fabricantes e importadoras de medicamentos; </a:t>
            </a:r>
          </a:p>
          <a:p>
            <a:pPr marL="640080" lvl="1" indent="-274320" eaLnBrk="1" fontAlgn="auto" hangingPunct="1">
              <a:spcAft>
                <a:spcPts val="0"/>
              </a:spcAft>
              <a:buFontTx/>
              <a:buChar char="•"/>
              <a:tabLst>
                <a:tab pos="457200" algn="l"/>
              </a:tabLst>
              <a:defRPr/>
            </a:pPr>
            <a:r>
              <a:rPr lang="es-ES" sz="2400" b="1" dirty="0" smtClean="0"/>
              <a:t>Registro</a:t>
            </a:r>
            <a:r>
              <a:rPr lang="es-ES" sz="2400" dirty="0" smtClean="0"/>
              <a:t> de medicamentos que autoriza la comercialización en el país; </a:t>
            </a:r>
          </a:p>
          <a:p>
            <a:pPr marL="640080" lvl="1" indent="-274320" eaLnBrk="1" fontAlgn="auto" hangingPunct="1">
              <a:spcAft>
                <a:spcPts val="0"/>
              </a:spcAft>
              <a:buFontTx/>
              <a:buChar char="•"/>
              <a:tabLst>
                <a:tab pos="457200" algn="l"/>
              </a:tabLst>
              <a:defRPr/>
            </a:pPr>
            <a:r>
              <a:rPr lang="es-ES" sz="2400" dirty="0" smtClean="0"/>
              <a:t>Aprobación de realización de </a:t>
            </a:r>
            <a:r>
              <a:rPr lang="es-ES" sz="2400" b="1" dirty="0" smtClean="0"/>
              <a:t>Ensayos clínicos</a:t>
            </a:r>
            <a:r>
              <a:rPr lang="es-ES" sz="2400" dirty="0" smtClean="0"/>
              <a:t>; </a:t>
            </a:r>
          </a:p>
          <a:p>
            <a:pPr marL="640080" lvl="1" indent="-274320" eaLnBrk="1" fontAlgn="auto" hangingPunct="1">
              <a:spcAft>
                <a:spcPts val="0"/>
              </a:spcAft>
              <a:buFontTx/>
              <a:buChar char="•"/>
              <a:tabLst>
                <a:tab pos="457200" algn="l"/>
              </a:tabLst>
              <a:defRPr/>
            </a:pPr>
            <a:r>
              <a:rPr lang="es-ES" sz="2400" dirty="0" smtClean="0"/>
              <a:t> </a:t>
            </a:r>
            <a:r>
              <a:rPr lang="es-ES" sz="2400" b="1" dirty="0" smtClean="0"/>
              <a:t>Vigilancia</a:t>
            </a:r>
            <a:r>
              <a:rPr lang="es-ES" sz="2400" dirty="0" smtClean="0"/>
              <a:t> del Mercado: </a:t>
            </a:r>
          </a:p>
          <a:p>
            <a:pPr marL="914717" lvl="2" indent="-274320" eaLnBrk="1" fontAlgn="auto" hangingPunct="1">
              <a:spcAft>
                <a:spcPts val="0"/>
              </a:spcAft>
              <a:buFontTx/>
              <a:buChar char="•"/>
              <a:tabLst>
                <a:tab pos="457200" algn="l"/>
              </a:tabLst>
              <a:defRPr/>
            </a:pPr>
            <a:r>
              <a:rPr lang="es-ES" sz="2100" dirty="0" smtClean="0"/>
              <a:t> </a:t>
            </a:r>
            <a:r>
              <a:rPr lang="es-ES" sz="2100" dirty="0" err="1" smtClean="0"/>
              <a:t>Farmacovigilancia</a:t>
            </a:r>
            <a:r>
              <a:rPr lang="es-ES" sz="2100" dirty="0" smtClean="0"/>
              <a:t>; </a:t>
            </a:r>
          </a:p>
          <a:p>
            <a:pPr marL="914717" lvl="2" indent="-274320" eaLnBrk="1" fontAlgn="auto" hangingPunct="1">
              <a:spcAft>
                <a:spcPts val="0"/>
              </a:spcAft>
              <a:buFontTx/>
              <a:buChar char="•"/>
              <a:tabLst>
                <a:tab pos="457200" algn="l"/>
              </a:tabLst>
              <a:defRPr/>
            </a:pPr>
            <a:r>
              <a:rPr lang="es-ES" sz="2100" dirty="0" smtClean="0"/>
              <a:t> Laboratorio de Control de calidad de Medicamentos</a:t>
            </a:r>
            <a:endParaRPr lang="es-ES" sz="2900" dirty="0" smtClean="0"/>
          </a:p>
          <a:p>
            <a:pPr marL="521208" lvl="1" indent="-274320" eaLnBrk="1" fontAlgn="auto" hangingPunct="1">
              <a:spcAft>
                <a:spcPts val="0"/>
              </a:spcAft>
              <a:buClr>
                <a:schemeClr val="accent4"/>
              </a:buClr>
              <a:buFont typeface="Wingdings 2"/>
              <a:buChar char=""/>
              <a:defRPr/>
            </a:pPr>
            <a:endParaRPr lang="es-MX" dirty="0" smtClean="0">
              <a:solidFill>
                <a:schemeClr val="tx1">
                  <a:tint val="85000"/>
                </a:schemeClr>
              </a:solidFill>
            </a:endParaRPr>
          </a:p>
          <a:p>
            <a:pPr marL="759333" lvl="2" eaLnBrk="1" fontAlgn="auto" hangingPunct="1">
              <a:spcAft>
                <a:spcPts val="0"/>
              </a:spcAft>
              <a:buClr>
                <a:schemeClr val="accent4"/>
              </a:buClr>
              <a:buFont typeface="Wingdings 2"/>
              <a:buChar char=""/>
              <a:defRPr/>
            </a:pPr>
            <a:endParaRPr lang="es-MX" dirty="0" smtClean="0">
              <a:solidFill>
                <a:schemeClr val="tx1">
                  <a:tint val="85000"/>
                </a:schemeClr>
              </a:solidFill>
            </a:endParaRPr>
          </a:p>
          <a:p>
            <a:pPr marL="758952" lvl="2" eaLnBrk="1" fontAlgn="auto" hangingPunct="1">
              <a:spcAft>
                <a:spcPts val="0"/>
              </a:spcAft>
              <a:buClr>
                <a:schemeClr val="accent4"/>
              </a:buClr>
              <a:buFont typeface="Wingdings"/>
              <a:buChar char=""/>
              <a:defRPr/>
            </a:pPr>
            <a:endParaRPr lang="es-MX" sz="1900" dirty="0" smtClean="0">
              <a:solidFill>
                <a:schemeClr val="tx1">
                  <a:tint val="85000"/>
                </a:schemeClr>
              </a:solidFill>
            </a:endParaRPr>
          </a:p>
          <a:p>
            <a:pPr marL="758952" lvl="2" eaLnBrk="1" fontAlgn="auto" hangingPunct="1">
              <a:spcAft>
                <a:spcPts val="0"/>
              </a:spcAft>
              <a:buClr>
                <a:schemeClr val="accent4"/>
              </a:buClr>
              <a:buFont typeface="Wingdings"/>
              <a:buNone/>
              <a:defRPr/>
            </a:pPr>
            <a:endParaRPr lang="es-MX" sz="1800" dirty="0" smtClean="0">
              <a:solidFill>
                <a:schemeClr val="tx1">
                  <a:tint val="85000"/>
                </a:schemeClr>
              </a:solidFill>
            </a:endParaRPr>
          </a:p>
          <a:p>
            <a:pPr marL="521970" lvl="1" indent="-274320" eaLnBrk="1" fontAlgn="auto" hangingPunct="1">
              <a:spcAft>
                <a:spcPts val="0"/>
              </a:spcAft>
              <a:buClr>
                <a:schemeClr val="accent4"/>
              </a:buClr>
              <a:buFont typeface="Wingdings 2"/>
              <a:buNone/>
              <a:defRPr/>
            </a:pPr>
            <a:endParaRPr lang="es-MX" dirty="0" smtClean="0">
              <a:solidFill>
                <a:schemeClr val="tx1">
                  <a:tint val="85000"/>
                </a:schemeClr>
              </a:solidFill>
            </a:endParaRPr>
          </a:p>
          <a:p>
            <a:pPr marL="274320" indent="-274320" eaLnBrk="1" fontAlgn="auto" hangingPunct="1">
              <a:spcAft>
                <a:spcPts val="0"/>
              </a:spcAft>
              <a:buFont typeface="Wingdings 2"/>
              <a:buChar char=""/>
              <a:defRPr/>
            </a:pPr>
            <a:endParaRPr lang="es-UY" dirty="0" smtClean="0"/>
          </a:p>
          <a:p>
            <a:pPr marL="274320" indent="-274320" eaLnBrk="1" fontAlgn="auto" hangingPunct="1">
              <a:spcAft>
                <a:spcPts val="0"/>
              </a:spcAft>
              <a:buFont typeface="Wingdings 2"/>
              <a:buChar char=""/>
              <a:defRPr/>
            </a:pPr>
            <a:endParaRPr lang="es-MX" dirty="0" smtClean="0">
              <a:solidFill>
                <a:schemeClr val="tx1">
                  <a:tint val="85000"/>
                </a:schemeClr>
              </a:solidFill>
            </a:endParaRPr>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288433" y="785452"/>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188913"/>
            <a:ext cx="7239000" cy="1143000"/>
          </a:xfrm>
        </p:spPr>
        <p:txBody>
          <a:bodyPr>
            <a:normAutofit/>
          </a:bodyPr>
          <a:lstStyle/>
          <a:p>
            <a:pPr eaLnBrk="1" fontAlgn="auto" hangingPunct="1">
              <a:spcAft>
                <a:spcPts val="0"/>
              </a:spcAft>
              <a:defRPr/>
            </a:pPr>
            <a:r>
              <a:rPr lang="es-MX" sz="3200" dirty="0" smtClean="0">
                <a:solidFill>
                  <a:schemeClr val="accent1">
                    <a:lumMod val="75000"/>
                  </a:schemeClr>
                </a:solidFill>
                <a:effectLst>
                  <a:outerShdw blurRad="38100" dist="38100" dir="2700000" algn="tl">
                    <a:srgbClr val="000000">
                      <a:alpha val="43137"/>
                    </a:srgbClr>
                  </a:outerShdw>
                </a:effectLst>
              </a:rPr>
              <a:t>Identificación del Perfil Farmacéutico Nacional</a:t>
            </a:r>
            <a:endParaRPr lang="es-MX" sz="3200" dirty="0">
              <a:solidFill>
                <a:schemeClr val="accent1">
                  <a:lumMod val="75000"/>
                </a:schemeClr>
              </a:solidFill>
              <a:effectLst>
                <a:outerShdw blurRad="38100" dist="38100" dir="2700000" algn="tl">
                  <a:srgbClr val="000000">
                    <a:alpha val="43137"/>
                  </a:srgbClr>
                </a:outerShdw>
              </a:effectLst>
            </a:endParaRPr>
          </a:p>
        </p:txBody>
      </p:sp>
      <p:sp>
        <p:nvSpPr>
          <p:cNvPr id="30723" name="5 Marcador de contenido"/>
          <p:cNvSpPr>
            <a:spLocks noGrp="1"/>
          </p:cNvSpPr>
          <p:nvPr>
            <p:ph idx="1"/>
          </p:nvPr>
        </p:nvSpPr>
        <p:spPr>
          <a:xfrm>
            <a:off x="612775" y="1600200"/>
            <a:ext cx="8153400" cy="4495800"/>
          </a:xfrm>
        </p:spPr>
        <p:txBody>
          <a:bodyPr/>
          <a:lstStyle/>
          <a:p>
            <a:pPr eaLnBrk="1" hangingPunct="1">
              <a:defRPr/>
            </a:pPr>
            <a:r>
              <a:rPr lang="es-UY" sz="2000" dirty="0" smtClean="0"/>
              <a:t>Fuente: Perfil farmacéutico de la REPÚBLICA ORIENTAL DEL URUGUAY</a:t>
            </a:r>
          </a:p>
          <a:p>
            <a:pPr eaLnBrk="1" hangingPunct="1">
              <a:buFont typeface="Wingdings" pitchFamily="2" charset="2"/>
              <a:buNone/>
              <a:defRPr/>
            </a:pPr>
            <a:r>
              <a:rPr lang="es-UY" sz="2000" dirty="0" smtClean="0"/>
              <a:t>Publicado por el Ministerio de Salud Pública de Uruguay en colaboración con la (OPS/OMS), Marzo de 2012.</a:t>
            </a:r>
          </a:p>
          <a:p>
            <a:pPr eaLnBrk="1" hangingPunct="1">
              <a:buFont typeface="Wingdings" pitchFamily="2" charset="2"/>
              <a:buNone/>
              <a:defRPr/>
            </a:pPr>
            <a:r>
              <a:rPr lang="es-UY" sz="2000" dirty="0" smtClean="0">
                <a:solidFill>
                  <a:schemeClr val="accent4">
                    <a:lumMod val="75000"/>
                  </a:schemeClr>
                </a:solidFill>
                <a:hlinkClick r:id="rId2"/>
              </a:rPr>
              <a:t>http://www.who.int/medicines/areas/coordination/pscp_uruguay_sp.pdf</a:t>
            </a:r>
            <a:endParaRPr lang="es-UY" sz="2000" dirty="0" smtClean="0">
              <a:solidFill>
                <a:schemeClr val="accent4">
                  <a:lumMod val="75000"/>
                </a:schemeClr>
              </a:solidFill>
            </a:endParaRPr>
          </a:p>
          <a:p>
            <a:pPr eaLnBrk="1" hangingPunct="1">
              <a:buFont typeface="Wingdings" pitchFamily="2" charset="2"/>
              <a:buNone/>
              <a:defRPr/>
            </a:pPr>
            <a:endParaRPr lang="es-UY" sz="2400" dirty="0" smtClean="0"/>
          </a:p>
          <a:p>
            <a:pPr eaLnBrk="1" hangingPunct="1">
              <a:defRPr/>
            </a:pPr>
            <a:r>
              <a:rPr lang="es-UY" sz="2400" dirty="0" smtClean="0"/>
              <a:t>Gasto Farmacéutico Total  en Uruguay (2008) fue de 305.1 millones de US$-</a:t>
            </a:r>
          </a:p>
          <a:p>
            <a:pPr eaLnBrk="1" hangingPunct="1">
              <a:defRPr/>
            </a:pPr>
            <a:r>
              <a:rPr lang="es-UY" sz="2400" dirty="0" smtClean="0"/>
              <a:t>Gasto Farmacéutico Per cápita de US$ 91.21. </a:t>
            </a:r>
          </a:p>
          <a:p>
            <a:pPr eaLnBrk="1" hangingPunct="1">
              <a:defRPr/>
            </a:pPr>
            <a:r>
              <a:rPr lang="es-UY" sz="2400" dirty="0" smtClean="0"/>
              <a:t>El Gasto Farmacéutico Total supone el 0.97% del PIB y representa el 12.64% del Gasto Total en Salud,</a:t>
            </a:r>
          </a:p>
        </p:txBody>
      </p:sp>
      <p:pic>
        <p:nvPicPr>
          <p:cNvPr id="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288433" y="785452"/>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188913"/>
            <a:ext cx="7239000" cy="1143000"/>
          </a:xfrm>
        </p:spPr>
        <p:txBody>
          <a:bodyPr>
            <a:normAutofit/>
          </a:bodyPr>
          <a:lstStyle/>
          <a:p>
            <a:pPr eaLnBrk="1" fontAlgn="auto" hangingPunct="1">
              <a:spcAft>
                <a:spcPts val="0"/>
              </a:spcAft>
              <a:defRPr/>
            </a:pPr>
            <a:r>
              <a:rPr lang="es-MX" sz="3200" dirty="0" smtClean="0">
                <a:solidFill>
                  <a:schemeClr val="accent1">
                    <a:lumMod val="75000"/>
                  </a:schemeClr>
                </a:solidFill>
                <a:effectLst>
                  <a:outerShdw blurRad="38100" dist="38100" dir="2700000" algn="tl">
                    <a:srgbClr val="000000">
                      <a:alpha val="43137"/>
                    </a:srgbClr>
                  </a:outerShdw>
                </a:effectLst>
              </a:rPr>
              <a:t>Perfil Farmacéutico Nacional</a:t>
            </a:r>
            <a:endParaRPr lang="es-MX" sz="3200" dirty="0">
              <a:solidFill>
                <a:schemeClr val="accent1">
                  <a:lumMod val="75000"/>
                </a:schemeClr>
              </a:solidFill>
              <a:effectLst>
                <a:outerShdw blurRad="38100" dist="38100" dir="2700000" algn="tl">
                  <a:srgbClr val="000000">
                    <a:alpha val="43137"/>
                  </a:srgbClr>
                </a:outerShdw>
              </a:effectLst>
            </a:endParaRPr>
          </a:p>
        </p:txBody>
      </p:sp>
      <p:sp>
        <p:nvSpPr>
          <p:cNvPr id="15363" name="5 Marcador de contenido"/>
          <p:cNvSpPr>
            <a:spLocks noGrp="1"/>
          </p:cNvSpPr>
          <p:nvPr>
            <p:ph idx="1"/>
          </p:nvPr>
        </p:nvSpPr>
        <p:spPr>
          <a:xfrm>
            <a:off x="429827" y="1682390"/>
            <a:ext cx="8153400" cy="4495800"/>
          </a:xfrm>
        </p:spPr>
        <p:txBody>
          <a:bodyPr/>
          <a:lstStyle/>
          <a:p>
            <a:pPr eaLnBrk="1" hangingPunct="1"/>
            <a:r>
              <a:rPr lang="es-UY" sz="2400" b="1" dirty="0" smtClean="0"/>
              <a:t>Política de medicamentos definida en la Ley 18.211</a:t>
            </a:r>
          </a:p>
          <a:p>
            <a:pPr eaLnBrk="1" hangingPunct="1"/>
            <a:r>
              <a:rPr lang="es-UY" sz="2400" b="1" dirty="0" smtClean="0"/>
              <a:t>Aspectos de política explícita</a:t>
            </a:r>
          </a:p>
          <a:p>
            <a:pPr lvl="1" eaLnBrk="1" hangingPunct="1"/>
            <a:r>
              <a:rPr lang="es-UY" sz="2000" dirty="0" smtClean="0"/>
              <a:t>Selección de medicamentos esenciales (Formulario terapéutico de medicamentos)</a:t>
            </a:r>
          </a:p>
          <a:p>
            <a:pPr lvl="1" eaLnBrk="1" hangingPunct="1"/>
            <a:r>
              <a:rPr lang="es-UY" sz="2000" dirty="0" smtClean="0"/>
              <a:t>Financiación de los medicamentos de alto costo (FNR)</a:t>
            </a:r>
          </a:p>
          <a:p>
            <a:pPr lvl="1" eaLnBrk="1" hangingPunct="1"/>
            <a:r>
              <a:rPr lang="es-UY" sz="2000" dirty="0" smtClean="0"/>
              <a:t>Adquisición de medicamentos (Unidad centralizada de </a:t>
            </a:r>
            <a:r>
              <a:rPr lang="es-UY" sz="2000" dirty="0" err="1" smtClean="0"/>
              <a:t>Adqusisciones</a:t>
            </a:r>
            <a:r>
              <a:rPr lang="es-UY" sz="2000" dirty="0" smtClean="0"/>
              <a:t>)</a:t>
            </a:r>
          </a:p>
          <a:p>
            <a:pPr lvl="1" eaLnBrk="1" hangingPunct="1"/>
            <a:r>
              <a:rPr lang="es-UY" sz="2000" dirty="0" smtClean="0"/>
              <a:t>Distribución de medicamentos (Ley 15.703)</a:t>
            </a:r>
          </a:p>
          <a:p>
            <a:pPr lvl="1" eaLnBrk="1" hangingPunct="1"/>
            <a:r>
              <a:rPr lang="es-UY" sz="2000" dirty="0" smtClean="0"/>
              <a:t>Reglamentación farmacéutica </a:t>
            </a:r>
          </a:p>
          <a:p>
            <a:pPr lvl="1" eaLnBrk="1" hangingPunct="1"/>
            <a:r>
              <a:rPr lang="es-UY" sz="2000" dirty="0" err="1" smtClean="0"/>
              <a:t>Farmacovigilancia</a:t>
            </a:r>
            <a:r>
              <a:rPr lang="es-UY" sz="2000" dirty="0" smtClean="0"/>
              <a:t> </a:t>
            </a:r>
          </a:p>
          <a:p>
            <a:pPr lvl="1" eaLnBrk="1" hangingPunct="1"/>
            <a:r>
              <a:rPr lang="es-UY" sz="2000" dirty="0" smtClean="0"/>
              <a:t>Uso racional de los medicamentos </a:t>
            </a:r>
          </a:p>
          <a:p>
            <a:pPr lvl="1" eaLnBrk="1" hangingPunct="1"/>
            <a:r>
              <a:rPr lang="es-UY" sz="2000" dirty="0" smtClean="0"/>
              <a:t>Control de Calidad de los medicamentos</a:t>
            </a:r>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288433" y="785452"/>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188913"/>
            <a:ext cx="7239000" cy="1143000"/>
          </a:xfrm>
        </p:spPr>
        <p:txBody>
          <a:bodyPr>
            <a:normAutofit/>
          </a:bodyPr>
          <a:lstStyle/>
          <a:p>
            <a:pPr eaLnBrk="1" fontAlgn="auto" hangingPunct="1">
              <a:spcAft>
                <a:spcPts val="0"/>
              </a:spcAft>
              <a:defRPr/>
            </a:pPr>
            <a:r>
              <a:rPr lang="es-MX" sz="3200" dirty="0" smtClean="0">
                <a:solidFill>
                  <a:schemeClr val="accent1">
                    <a:lumMod val="75000"/>
                  </a:schemeClr>
                </a:solidFill>
                <a:effectLst>
                  <a:outerShdw blurRad="38100" dist="38100" dir="2700000" algn="tl">
                    <a:srgbClr val="000000">
                      <a:alpha val="43137"/>
                    </a:srgbClr>
                  </a:outerShdw>
                </a:effectLst>
              </a:rPr>
              <a:t>Perfil Farmacéutico Nacional</a:t>
            </a:r>
            <a:endParaRPr lang="es-MX" sz="3200" dirty="0">
              <a:solidFill>
                <a:schemeClr val="accent1">
                  <a:lumMod val="75000"/>
                </a:schemeClr>
              </a:solidFill>
              <a:effectLst>
                <a:outerShdw blurRad="38100" dist="38100" dir="2700000" algn="tl">
                  <a:srgbClr val="000000">
                    <a:alpha val="43137"/>
                  </a:srgbClr>
                </a:outerShdw>
              </a:effectLst>
            </a:endParaRPr>
          </a:p>
        </p:txBody>
      </p:sp>
      <p:sp>
        <p:nvSpPr>
          <p:cNvPr id="16387" name="5 Marcador de contenido"/>
          <p:cNvSpPr>
            <a:spLocks noGrp="1"/>
          </p:cNvSpPr>
          <p:nvPr>
            <p:ph idx="1"/>
          </p:nvPr>
        </p:nvSpPr>
        <p:spPr>
          <a:xfrm>
            <a:off x="612775" y="1600200"/>
            <a:ext cx="8153400" cy="4495800"/>
          </a:xfrm>
        </p:spPr>
        <p:txBody>
          <a:bodyPr/>
          <a:lstStyle/>
          <a:p>
            <a:pPr eaLnBrk="1" hangingPunct="1"/>
            <a:r>
              <a:rPr lang="es-UY" sz="2400" smtClean="0"/>
              <a:t>Existen leyes para el control de narcóticos, sustancias psicotrópicas y estupefacientes</a:t>
            </a:r>
            <a:r>
              <a:rPr lang="es-UY" sz="2800" smtClean="0"/>
              <a:t>:</a:t>
            </a:r>
          </a:p>
          <a:p>
            <a:pPr lvl="1" eaLnBrk="1" hangingPunct="1"/>
            <a:r>
              <a:rPr lang="es-UY" sz="2000" smtClean="0"/>
              <a:t>Convención Única sobre Estupefacientes, de 1961 </a:t>
            </a:r>
          </a:p>
          <a:p>
            <a:pPr lvl="1" eaLnBrk="1" hangingPunct="1"/>
            <a:r>
              <a:rPr lang="es-UY" sz="2000" smtClean="0"/>
              <a:t>Protocolo de 1972 que enmienda la Convención Única sobre de Estupefacientes, de 1961</a:t>
            </a:r>
          </a:p>
          <a:p>
            <a:pPr lvl="1" eaLnBrk="1" hangingPunct="1"/>
            <a:r>
              <a:rPr lang="es-UY" sz="2000" smtClean="0"/>
              <a:t>Convenio sobre Sustancias Psicotrópicas, de 1971 </a:t>
            </a:r>
          </a:p>
          <a:p>
            <a:pPr lvl="1" eaLnBrk="1" hangingPunct="1"/>
            <a:r>
              <a:rPr lang="es-UY" sz="2000" smtClean="0"/>
              <a:t>Convención de las Naciones Unidas contra el Tráfico Ilícito de Estupefacientes y Sustancias Psicotrópicas, de 1988</a:t>
            </a:r>
          </a:p>
          <a:p>
            <a:pPr lvl="1" eaLnBrk="1" hangingPunct="1"/>
            <a:endParaRPr lang="es-UY" sz="2000" smtClean="0"/>
          </a:p>
          <a:p>
            <a:pPr eaLnBrk="1" hangingPunct="1"/>
            <a:r>
              <a:rPr lang="es-UY" sz="2400" smtClean="0"/>
              <a:t>Actualmente en marcha Proyecto PRELAC de la UE que reformula reglamentación y procedimientos en el área de Precursores sustancias psicoactivas.</a:t>
            </a:r>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288433" y="785452"/>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188913"/>
            <a:ext cx="7239000" cy="1143000"/>
          </a:xfrm>
        </p:spPr>
        <p:txBody>
          <a:bodyPr>
            <a:normAutofit/>
          </a:bodyPr>
          <a:lstStyle/>
          <a:p>
            <a:pPr eaLnBrk="1" fontAlgn="auto" hangingPunct="1">
              <a:spcAft>
                <a:spcPts val="0"/>
              </a:spcAft>
              <a:defRPr/>
            </a:pPr>
            <a:r>
              <a:rPr lang="es-MX" sz="3200" dirty="0" smtClean="0">
                <a:solidFill>
                  <a:schemeClr val="accent1">
                    <a:lumMod val="75000"/>
                  </a:schemeClr>
                </a:solidFill>
                <a:effectLst>
                  <a:outerShdw blurRad="38100" dist="38100" dir="2700000" algn="tl">
                    <a:srgbClr val="000000">
                      <a:alpha val="43137"/>
                    </a:srgbClr>
                  </a:outerShdw>
                </a:effectLst>
              </a:rPr>
              <a:t>Perfil Farmacéutico Nacional</a:t>
            </a:r>
            <a:endParaRPr lang="es-MX" sz="3200" dirty="0">
              <a:solidFill>
                <a:schemeClr val="accent1">
                  <a:lumMod val="75000"/>
                </a:schemeClr>
              </a:solidFill>
              <a:effectLst>
                <a:outerShdw blurRad="38100" dist="38100" dir="2700000" algn="tl">
                  <a:srgbClr val="000000">
                    <a:alpha val="43137"/>
                  </a:srgbClr>
                </a:outerShdw>
              </a:effectLst>
            </a:endParaRPr>
          </a:p>
        </p:txBody>
      </p:sp>
      <p:sp>
        <p:nvSpPr>
          <p:cNvPr id="17411" name="5 Marcador de contenido"/>
          <p:cNvSpPr>
            <a:spLocks noGrp="1"/>
          </p:cNvSpPr>
          <p:nvPr>
            <p:ph idx="1"/>
          </p:nvPr>
        </p:nvSpPr>
        <p:spPr>
          <a:xfrm>
            <a:off x="228600" y="1668535"/>
            <a:ext cx="8153400" cy="4495800"/>
          </a:xfrm>
        </p:spPr>
        <p:txBody>
          <a:bodyPr/>
          <a:lstStyle/>
          <a:p>
            <a:pPr eaLnBrk="1" hangingPunct="1"/>
            <a:r>
              <a:rPr lang="es-UY" sz="2400" dirty="0" smtClean="0"/>
              <a:t>Legislación en materia de propiedad intelectual y medicamentos:</a:t>
            </a:r>
          </a:p>
          <a:p>
            <a:pPr eaLnBrk="1" hangingPunct="1">
              <a:buFont typeface="Wingdings" pitchFamily="2" charset="2"/>
              <a:buNone/>
            </a:pPr>
            <a:endParaRPr lang="es-UY" sz="2400" dirty="0" smtClean="0"/>
          </a:p>
          <a:p>
            <a:pPr lvl="1" algn="just" eaLnBrk="1" hangingPunct="1"/>
            <a:r>
              <a:rPr lang="es-UY" sz="2100" dirty="0" smtClean="0"/>
              <a:t>Disposiciones legales relativas a la concesión de patentes a los  fabricantes vigentes desde 2001 en forma prospectiva</a:t>
            </a:r>
          </a:p>
          <a:p>
            <a:pPr lvl="1" algn="just" eaLnBrk="1" hangingPunct="1"/>
            <a:r>
              <a:rPr lang="es-UY" sz="2100" dirty="0" smtClean="0"/>
              <a:t>Patentes:  Dirección Nacional de Propiedad Intelectual-Ministerio de Industria, Energía y Minería. (DNPI-MIEM),</a:t>
            </a:r>
          </a:p>
          <a:p>
            <a:pPr lvl="1" algn="just" eaLnBrk="1" hangingPunct="1"/>
            <a:r>
              <a:rPr lang="es-UY" sz="2100" dirty="0" smtClean="0"/>
              <a:t>La Legislación Nacional se ha adaptado para aplicar el Acuerdo sobre los Aspectos de los Derechos de Propiedad Intelectual relacionados con el Comercio (ADPIC) y contiene flexibilidades y salvaguardias específicas por razones de salud pública</a:t>
            </a:r>
          </a:p>
          <a:p>
            <a:pPr eaLnBrk="1" hangingPunct="1"/>
            <a:endParaRPr lang="es-UY" sz="2400" dirty="0" smtClean="0"/>
          </a:p>
          <a:p>
            <a:pPr eaLnBrk="1" hangingPunct="1"/>
            <a:endParaRPr lang="es-UY" sz="2400" dirty="0" smtClean="0"/>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288433" y="785452"/>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188913"/>
            <a:ext cx="7239000" cy="1143000"/>
          </a:xfrm>
        </p:spPr>
        <p:txBody>
          <a:bodyPr>
            <a:normAutofit/>
          </a:bodyPr>
          <a:lstStyle/>
          <a:p>
            <a:pPr eaLnBrk="1" fontAlgn="auto" hangingPunct="1">
              <a:spcAft>
                <a:spcPts val="0"/>
              </a:spcAft>
              <a:defRPr/>
            </a:pPr>
            <a:r>
              <a:rPr lang="es-MX" sz="3200" dirty="0" smtClean="0">
                <a:solidFill>
                  <a:schemeClr val="accent1">
                    <a:lumMod val="75000"/>
                  </a:schemeClr>
                </a:solidFill>
                <a:effectLst>
                  <a:outerShdw blurRad="38100" dist="38100" dir="2700000" algn="tl">
                    <a:srgbClr val="000000">
                      <a:alpha val="43137"/>
                    </a:srgbClr>
                  </a:outerShdw>
                </a:effectLst>
              </a:rPr>
              <a:t>Control de calidad</a:t>
            </a:r>
            <a:endParaRPr lang="es-MX" sz="3200" dirty="0">
              <a:solidFill>
                <a:schemeClr val="accent1">
                  <a:lumMod val="75000"/>
                </a:schemeClr>
              </a:solidFill>
              <a:effectLst>
                <a:outerShdw blurRad="38100" dist="38100" dir="2700000" algn="tl">
                  <a:srgbClr val="000000">
                    <a:alpha val="43137"/>
                  </a:srgbClr>
                </a:outerShdw>
              </a:effectLst>
            </a:endParaRPr>
          </a:p>
        </p:txBody>
      </p:sp>
      <p:sp>
        <p:nvSpPr>
          <p:cNvPr id="9219" name="1 Marcador de contenido"/>
          <p:cNvSpPr>
            <a:spLocks noGrp="1"/>
          </p:cNvSpPr>
          <p:nvPr>
            <p:ph idx="1"/>
          </p:nvPr>
        </p:nvSpPr>
        <p:spPr>
          <a:xfrm>
            <a:off x="395288" y="1628775"/>
            <a:ext cx="7408862" cy="4824413"/>
          </a:xfrm>
          <a:ln>
            <a:solidFill>
              <a:schemeClr val="bg1">
                <a:lumMod val="85000"/>
              </a:schemeClr>
            </a:solidFill>
          </a:ln>
        </p:spPr>
        <p:txBody>
          <a:bodyPr>
            <a:normAutofit fontScale="70000" lnSpcReduction="20000"/>
          </a:bodyPr>
          <a:lstStyle/>
          <a:p>
            <a:pPr marL="521970" lvl="1" indent="-274320" eaLnBrk="1" fontAlgn="auto" hangingPunct="1">
              <a:spcAft>
                <a:spcPts val="0"/>
              </a:spcAft>
              <a:buClr>
                <a:schemeClr val="accent4"/>
              </a:buClr>
              <a:buFont typeface="Wingdings 2"/>
              <a:buChar char=""/>
              <a:defRPr/>
            </a:pPr>
            <a:endParaRPr lang="es-MX" b="1" dirty="0" smtClean="0">
              <a:solidFill>
                <a:schemeClr val="tx1">
                  <a:tint val="85000"/>
                </a:schemeClr>
              </a:solidFill>
            </a:endParaRPr>
          </a:p>
          <a:p>
            <a:pPr marL="274320" indent="-274320" eaLnBrk="1" fontAlgn="auto" hangingPunct="1">
              <a:spcAft>
                <a:spcPts val="0"/>
              </a:spcAft>
              <a:buFont typeface="Wingdings 2"/>
              <a:buChar char=""/>
              <a:defRPr/>
            </a:pPr>
            <a:r>
              <a:rPr lang="es-MX" sz="3400" b="1" dirty="0" smtClean="0">
                <a:solidFill>
                  <a:schemeClr val="accent4">
                    <a:lumMod val="75000"/>
                  </a:schemeClr>
                </a:solidFill>
              </a:rPr>
              <a:t>Estrategia implementada a nivel nacional</a:t>
            </a:r>
            <a:r>
              <a:rPr lang="es-MX" sz="3100" b="1" dirty="0" smtClean="0">
                <a:solidFill>
                  <a:schemeClr val="tx1">
                    <a:tint val="85000"/>
                  </a:schemeClr>
                </a:solidFill>
              </a:rPr>
              <a:t>:</a:t>
            </a:r>
          </a:p>
          <a:p>
            <a:pPr marL="521970" lvl="1" indent="-274320" algn="just" eaLnBrk="1" fontAlgn="auto" hangingPunct="1">
              <a:spcAft>
                <a:spcPts val="0"/>
              </a:spcAft>
              <a:buClr>
                <a:schemeClr val="accent4"/>
              </a:buClr>
              <a:buFont typeface="Wingdings 2"/>
              <a:buChar char=""/>
              <a:defRPr/>
            </a:pPr>
            <a:r>
              <a:rPr lang="es-UY" sz="3100" dirty="0" smtClean="0"/>
              <a:t>Comisión para el Control de Calidad de Medicamentos (CCCM):</a:t>
            </a:r>
          </a:p>
          <a:p>
            <a:pPr marL="796607" lvl="2" indent="-274320" algn="just" eaLnBrk="1" fontAlgn="auto" hangingPunct="1">
              <a:spcAft>
                <a:spcPts val="0"/>
              </a:spcAft>
              <a:buClr>
                <a:schemeClr val="accent4"/>
              </a:buClr>
              <a:buFont typeface="Wingdings 2"/>
              <a:buChar char=""/>
              <a:defRPr/>
            </a:pPr>
            <a:r>
              <a:rPr lang="es-UY" sz="2600" dirty="0" smtClean="0"/>
              <a:t>Laboratorio oficial de control de medicamentos: creada por convenio hace 4 décadas integrado por el MSP y las Cámaras: CEFA y ALN </a:t>
            </a:r>
          </a:p>
          <a:p>
            <a:pPr marL="796607" lvl="2" indent="-274320" algn="just" eaLnBrk="1" fontAlgn="auto" hangingPunct="1">
              <a:spcAft>
                <a:spcPts val="0"/>
              </a:spcAft>
              <a:buClr>
                <a:schemeClr val="accent4"/>
              </a:buClr>
              <a:buFont typeface="Wingdings 2"/>
              <a:buChar char=""/>
              <a:defRPr/>
            </a:pPr>
            <a:r>
              <a:rPr lang="es-UY" sz="2600" dirty="0" smtClean="0">
                <a:hlinkClick r:id="rId2"/>
              </a:rPr>
              <a:t>http://www.cccm.org.uy/contacto/?subject</a:t>
            </a:r>
            <a:endParaRPr lang="es-UY" sz="2600" dirty="0" smtClean="0"/>
          </a:p>
          <a:p>
            <a:pPr marL="796607" lvl="2" indent="-274320" algn="just" eaLnBrk="1" fontAlgn="auto" hangingPunct="1">
              <a:spcAft>
                <a:spcPts val="0"/>
              </a:spcAft>
              <a:buClr>
                <a:schemeClr val="accent4"/>
              </a:buClr>
              <a:buFont typeface="Wingdings 2"/>
              <a:buChar char=""/>
              <a:defRPr/>
            </a:pPr>
            <a:endParaRPr lang="es-UY" sz="2600" dirty="0" smtClean="0"/>
          </a:p>
          <a:p>
            <a:pPr marL="521970" lvl="1" indent="-274320" algn="just" eaLnBrk="1" fontAlgn="auto" hangingPunct="1">
              <a:spcAft>
                <a:spcPts val="0"/>
              </a:spcAft>
              <a:buClr>
                <a:schemeClr val="accent4"/>
              </a:buClr>
              <a:buFont typeface="Wingdings 2"/>
              <a:buChar char=""/>
              <a:defRPr/>
            </a:pPr>
            <a:r>
              <a:rPr lang="es-UY" sz="3100" dirty="0" smtClean="0"/>
              <a:t>Iniciada la comercialización,  los medicamentos registrados, son muestreados y analizados por la CCCM según corresponda.</a:t>
            </a:r>
          </a:p>
          <a:p>
            <a:pPr marL="521970" lvl="1" indent="-274320" algn="just" eaLnBrk="1" fontAlgn="auto" hangingPunct="1">
              <a:spcAft>
                <a:spcPts val="0"/>
              </a:spcAft>
              <a:buClr>
                <a:schemeClr val="accent4"/>
              </a:buClr>
              <a:buFont typeface="Wingdings 2"/>
              <a:buChar char=""/>
              <a:defRPr/>
            </a:pPr>
            <a:r>
              <a:rPr lang="es-UY" sz="3100" dirty="0" smtClean="0"/>
              <a:t>Acreditado  por la Organización Mundial de la Salud (OMS) en setiembre de 2010. </a:t>
            </a:r>
          </a:p>
          <a:p>
            <a:pPr marL="521970" lvl="1" indent="-274320" algn="just" eaLnBrk="1" fontAlgn="auto" hangingPunct="1">
              <a:spcAft>
                <a:spcPts val="0"/>
              </a:spcAft>
              <a:buClr>
                <a:schemeClr val="accent4"/>
              </a:buClr>
              <a:buFont typeface="Wingdings 2"/>
              <a:buChar char=""/>
              <a:defRPr/>
            </a:pPr>
            <a:r>
              <a:rPr lang="es-UY" sz="3100" dirty="0" smtClean="0"/>
              <a:t>Brinda servicios de análisis a la propia Organización Mundial de Salud.</a:t>
            </a:r>
          </a:p>
          <a:p>
            <a:pPr marL="274320" indent="-274320" eaLnBrk="1" fontAlgn="auto" hangingPunct="1">
              <a:spcAft>
                <a:spcPts val="0"/>
              </a:spcAft>
              <a:buFont typeface="Wingdings 2"/>
              <a:buChar char=""/>
              <a:defRPr/>
            </a:pPr>
            <a:endParaRPr lang="es-MX" dirty="0" smtClean="0">
              <a:solidFill>
                <a:schemeClr val="tx1">
                  <a:tint val="85000"/>
                </a:schemeClr>
              </a:solidFill>
            </a:endParaRPr>
          </a:p>
        </p:txBody>
      </p:sp>
      <p:pic>
        <p:nvPicPr>
          <p:cNvPr id="4"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8288433" y="785452"/>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188913"/>
            <a:ext cx="7239000" cy="1143000"/>
          </a:xfrm>
        </p:spPr>
        <p:txBody>
          <a:bodyPr>
            <a:normAutofit/>
          </a:bodyPr>
          <a:lstStyle/>
          <a:p>
            <a:pPr eaLnBrk="1" fontAlgn="auto" hangingPunct="1">
              <a:spcAft>
                <a:spcPts val="0"/>
              </a:spcAft>
              <a:defRPr/>
            </a:pPr>
            <a:r>
              <a:rPr lang="es-UY" sz="3200" dirty="0" smtClean="0">
                <a:solidFill>
                  <a:schemeClr val="accent1">
                    <a:lumMod val="75000"/>
                  </a:schemeClr>
                </a:solidFill>
                <a:effectLst>
                  <a:outerShdw blurRad="38100" dist="38100" dir="2700000" algn="tl">
                    <a:srgbClr val="000000">
                      <a:alpha val="43137"/>
                    </a:srgbClr>
                  </a:outerShdw>
                </a:effectLst>
              </a:rPr>
              <a:t>EJES </a:t>
            </a:r>
            <a:r>
              <a:rPr lang="es-UY" sz="3200" dirty="0">
                <a:solidFill>
                  <a:schemeClr val="accent1">
                    <a:lumMod val="75000"/>
                  </a:schemeClr>
                </a:solidFill>
                <a:effectLst>
                  <a:outerShdw blurRad="38100" dist="38100" dir="2700000" algn="tl">
                    <a:srgbClr val="000000">
                      <a:alpha val="43137"/>
                    </a:srgbClr>
                  </a:outerShdw>
                </a:effectLst>
              </a:rPr>
              <a:t>DE LA POLÍTICA FARMACÉUTICA: POLÍTICA INDUSTRIAL</a:t>
            </a:r>
            <a:endParaRPr lang="es-MX" sz="3200" dirty="0">
              <a:solidFill>
                <a:schemeClr val="accent1">
                  <a:lumMod val="75000"/>
                </a:schemeClr>
              </a:solidFill>
              <a:effectLst>
                <a:outerShdw blurRad="38100" dist="38100" dir="2700000" algn="tl">
                  <a:srgbClr val="000000">
                    <a:alpha val="43137"/>
                  </a:srgbClr>
                </a:outerShdw>
              </a:effectLst>
            </a:endParaRPr>
          </a:p>
        </p:txBody>
      </p:sp>
      <p:sp>
        <p:nvSpPr>
          <p:cNvPr id="9219" name="1 Marcador de contenido"/>
          <p:cNvSpPr>
            <a:spLocks noGrp="1"/>
          </p:cNvSpPr>
          <p:nvPr>
            <p:ph idx="1"/>
          </p:nvPr>
        </p:nvSpPr>
        <p:spPr>
          <a:xfrm>
            <a:off x="395288" y="1628775"/>
            <a:ext cx="7777162" cy="4752975"/>
          </a:xfrm>
          <a:ln>
            <a:solidFill>
              <a:schemeClr val="bg1">
                <a:lumMod val="85000"/>
              </a:schemeClr>
            </a:solidFill>
          </a:ln>
        </p:spPr>
        <p:txBody>
          <a:bodyPr>
            <a:normAutofit lnSpcReduction="10000"/>
          </a:bodyPr>
          <a:lstStyle/>
          <a:p>
            <a:pPr marL="521208" lvl="1" indent="-274320" eaLnBrk="1" fontAlgn="auto" hangingPunct="1">
              <a:lnSpc>
                <a:spcPct val="80000"/>
              </a:lnSpc>
              <a:spcAft>
                <a:spcPts val="0"/>
              </a:spcAft>
              <a:buClr>
                <a:schemeClr val="accent4"/>
              </a:buClr>
              <a:buFont typeface="Wingdings 2" pitchFamily="18" charset="2"/>
              <a:buNone/>
              <a:defRPr/>
            </a:pPr>
            <a:endParaRPr lang="es-ES" sz="2100" dirty="0" smtClean="0"/>
          </a:p>
          <a:p>
            <a:pPr marL="521970" lvl="1" indent="-274320" eaLnBrk="1" fontAlgn="auto" hangingPunct="1">
              <a:spcAft>
                <a:spcPts val="0"/>
              </a:spcAft>
              <a:buClr>
                <a:schemeClr val="accent4"/>
              </a:buClr>
              <a:buFont typeface="Wingdings 2"/>
              <a:buChar char=""/>
              <a:defRPr/>
            </a:pPr>
            <a:r>
              <a:rPr lang="es-ES" sz="2400" dirty="0" smtClean="0"/>
              <a:t>Incremento en dólares de precios promedio de los medicamentos 2004-2010</a:t>
            </a:r>
            <a:r>
              <a:rPr lang="es-ES" dirty="0" smtClean="0"/>
              <a:t>:</a:t>
            </a:r>
          </a:p>
          <a:p>
            <a:pPr marL="796607" lvl="2" indent="-274320" eaLnBrk="1" fontAlgn="auto" hangingPunct="1">
              <a:spcAft>
                <a:spcPts val="0"/>
              </a:spcAft>
              <a:buClr>
                <a:schemeClr val="accent4"/>
              </a:buClr>
              <a:buFont typeface="Wingdings 2"/>
              <a:buChar char=""/>
              <a:defRPr/>
            </a:pPr>
            <a:r>
              <a:rPr lang="es-ES" sz="1800" dirty="0" smtClean="0"/>
              <a:t>75% - medicamentos comercializados por laboratorios multinacionales</a:t>
            </a:r>
          </a:p>
          <a:p>
            <a:pPr marL="796607" lvl="2" indent="-274320" eaLnBrk="1" fontAlgn="auto" hangingPunct="1">
              <a:spcAft>
                <a:spcPts val="0"/>
              </a:spcAft>
              <a:buClr>
                <a:schemeClr val="accent4"/>
              </a:buClr>
              <a:buFont typeface="Wingdings 2"/>
              <a:buChar char=""/>
              <a:defRPr/>
            </a:pPr>
            <a:r>
              <a:rPr lang="es-ES" sz="1800" dirty="0" smtClean="0"/>
              <a:t>50% . medicamentos comercializados por laboratorios nacionales y regionales</a:t>
            </a:r>
          </a:p>
          <a:p>
            <a:pPr marL="521970" lvl="1" indent="-274320" eaLnBrk="1" fontAlgn="auto" hangingPunct="1">
              <a:spcAft>
                <a:spcPts val="0"/>
              </a:spcAft>
              <a:buClr>
                <a:schemeClr val="accent4"/>
              </a:buClr>
              <a:buFont typeface="Wingdings 2"/>
              <a:buChar char=""/>
              <a:defRPr/>
            </a:pPr>
            <a:r>
              <a:rPr lang="es-ES" sz="2100" dirty="0" smtClean="0"/>
              <a:t>Previsiones generales para el sector:</a:t>
            </a:r>
          </a:p>
          <a:p>
            <a:pPr marL="796607" lvl="2" indent="-274320" eaLnBrk="1" fontAlgn="auto" hangingPunct="1">
              <a:spcAft>
                <a:spcPts val="0"/>
              </a:spcAft>
              <a:buClr>
                <a:schemeClr val="accent4"/>
              </a:buClr>
              <a:buFont typeface="Wingdings 2"/>
              <a:buChar char=""/>
              <a:defRPr/>
            </a:pPr>
            <a:r>
              <a:rPr lang="es-ES" sz="1800" dirty="0" smtClean="0"/>
              <a:t>Crecimiento a expensas del potencial exportador</a:t>
            </a:r>
          </a:p>
          <a:p>
            <a:pPr marL="796607" lvl="2" indent="-274320" eaLnBrk="1" fontAlgn="auto" hangingPunct="1">
              <a:spcAft>
                <a:spcPts val="0"/>
              </a:spcAft>
              <a:buClr>
                <a:schemeClr val="accent4"/>
              </a:buClr>
              <a:buFont typeface="Wingdings 2"/>
              <a:buChar char=""/>
              <a:defRPr/>
            </a:pPr>
            <a:r>
              <a:rPr lang="es-ES" sz="1800" dirty="0" smtClean="0"/>
              <a:t>Concentración de empresas</a:t>
            </a:r>
          </a:p>
          <a:p>
            <a:pPr marL="521970" lvl="1" indent="-274320" eaLnBrk="1" fontAlgn="auto" hangingPunct="1">
              <a:spcAft>
                <a:spcPts val="0"/>
              </a:spcAft>
              <a:buClr>
                <a:schemeClr val="accent4"/>
              </a:buClr>
              <a:buFont typeface="Wingdings 2"/>
              <a:buChar char=""/>
              <a:defRPr/>
            </a:pPr>
            <a:r>
              <a:rPr lang="es-ES" sz="2100" dirty="0" smtClean="0"/>
              <a:t>Objetivos de las políticas industriales para el sector:</a:t>
            </a:r>
            <a:endParaRPr lang="es-ES" sz="2100" dirty="0"/>
          </a:p>
          <a:p>
            <a:pPr marL="796607" lvl="2" indent="-274320" eaLnBrk="1" fontAlgn="auto" hangingPunct="1">
              <a:spcAft>
                <a:spcPts val="0"/>
              </a:spcAft>
              <a:buClr>
                <a:schemeClr val="accent4"/>
              </a:buClr>
              <a:buFont typeface="Wingdings 2"/>
              <a:buChar char=""/>
              <a:defRPr/>
            </a:pPr>
            <a:r>
              <a:rPr lang="es-ES" sz="1800" dirty="0"/>
              <a:t>Fortalecer la cadena productiva</a:t>
            </a:r>
          </a:p>
          <a:p>
            <a:pPr marL="796607" lvl="2" indent="-274320" eaLnBrk="1" fontAlgn="auto" hangingPunct="1">
              <a:spcAft>
                <a:spcPts val="0"/>
              </a:spcAft>
              <a:buClr>
                <a:schemeClr val="accent4"/>
              </a:buClr>
              <a:buFont typeface="Wingdings 2"/>
              <a:buChar char=""/>
              <a:defRPr/>
            </a:pPr>
            <a:r>
              <a:rPr lang="es-ES" sz="1800" dirty="0"/>
              <a:t>Promover la investigación y desarrollo</a:t>
            </a:r>
          </a:p>
          <a:p>
            <a:pPr marL="796607" lvl="2" indent="-274320" eaLnBrk="1" fontAlgn="auto" hangingPunct="1">
              <a:spcAft>
                <a:spcPts val="0"/>
              </a:spcAft>
              <a:buClr>
                <a:schemeClr val="accent4"/>
              </a:buClr>
              <a:buFont typeface="Wingdings 2"/>
              <a:buChar char=""/>
              <a:defRPr/>
            </a:pPr>
            <a:r>
              <a:rPr lang="es-ES" sz="1800" dirty="0"/>
              <a:t>Internalización de la producción</a:t>
            </a:r>
          </a:p>
          <a:p>
            <a:pPr marL="796607" lvl="2" indent="-274320" eaLnBrk="1" fontAlgn="auto" hangingPunct="1">
              <a:spcAft>
                <a:spcPts val="0"/>
              </a:spcAft>
              <a:buClr>
                <a:schemeClr val="accent4"/>
              </a:buClr>
              <a:buFont typeface="Wingdings 2"/>
              <a:buChar char=""/>
              <a:defRPr/>
            </a:pPr>
            <a:r>
              <a:rPr lang="es-ES" sz="1800" dirty="0" smtClean="0"/>
              <a:t>Incremento en presencia de capitales extranjeros</a:t>
            </a:r>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288433" y="785452"/>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084388"/>
            <a:ext cx="8199438" cy="4267200"/>
          </a:xfrm>
        </p:spPr>
        <p:txBody>
          <a:bodyPr rtlCol="0">
            <a:normAutofit fontScale="90000"/>
          </a:bodyPr>
          <a:lstStyle/>
          <a:p>
            <a:pPr>
              <a:defRPr/>
            </a:pPr>
            <a:r>
              <a:rPr lang="es-UY" sz="3100" dirty="0" smtClean="0"/>
              <a:t/>
            </a:r>
            <a:br>
              <a:rPr lang="es-UY" sz="3100" dirty="0" smtClean="0"/>
            </a:br>
            <a:r>
              <a:rPr lang="es-UY" sz="3100" dirty="0" smtClean="0"/>
              <a:t/>
            </a:r>
            <a:br>
              <a:rPr lang="es-UY" sz="3100" dirty="0" smtClean="0"/>
            </a:br>
            <a:r>
              <a:rPr lang="es-UY" sz="2200" dirty="0" smtClean="0"/>
              <a:t>Población: 3.286.314 (Área Urbana 3.110.701. Área Rural: 175.613) Censo INE 2011.</a:t>
            </a:r>
            <a:br>
              <a:rPr lang="es-UY" sz="2200" dirty="0" smtClean="0"/>
            </a:br>
            <a:r>
              <a:rPr lang="es-UY" sz="2200" dirty="0" smtClean="0"/>
              <a:t>Porcentaje de población mayor de 65 años: 14%.</a:t>
            </a:r>
            <a:br>
              <a:rPr lang="es-UY" sz="2200" dirty="0" smtClean="0"/>
            </a:br>
            <a:r>
              <a:rPr lang="es-UY" sz="2200" dirty="0" smtClean="0"/>
              <a:t>Porcentaje de población con discapacidad severa: 0,7%.</a:t>
            </a:r>
            <a:br>
              <a:rPr lang="es-UY" sz="2200" dirty="0" smtClean="0"/>
            </a:br>
            <a:r>
              <a:rPr lang="es-ES" sz="2200" dirty="0" smtClean="0"/>
              <a:t>IPC (variación 12 meses, abril 2013. Base 12/2010 = 100) 8,14%.</a:t>
            </a:r>
            <a:br>
              <a:rPr lang="es-ES" sz="2200" dirty="0" smtClean="0"/>
            </a:br>
            <a:r>
              <a:rPr lang="es-ES" sz="2200" dirty="0" smtClean="0"/>
              <a:t>Desempleo (febrero 2013) 6,1%.</a:t>
            </a:r>
            <a:br>
              <a:rPr lang="es-ES" sz="2200" dirty="0" smtClean="0"/>
            </a:br>
            <a:r>
              <a:rPr lang="es-ES" sz="2200" dirty="0" smtClean="0"/>
              <a:t>Índice de Masculinidad: 92,3.</a:t>
            </a:r>
            <a:br>
              <a:rPr lang="es-ES" sz="2200" dirty="0" smtClean="0"/>
            </a:br>
            <a:r>
              <a:rPr lang="es-ES" sz="2200" dirty="0" smtClean="0"/>
              <a:t>Mortalidad infantil 2011=8,93 por mil nacidos vivos.</a:t>
            </a:r>
            <a:br>
              <a:rPr lang="es-ES" sz="2200" dirty="0" smtClean="0"/>
            </a:br>
            <a:r>
              <a:rPr lang="es-ES" sz="2200" dirty="0" smtClean="0"/>
              <a:t>Personas en situación de indigencia (total del país) 2012 = 0,5%.</a:t>
            </a:r>
            <a:br>
              <a:rPr lang="es-ES" sz="2200" dirty="0" smtClean="0"/>
            </a:br>
            <a:r>
              <a:rPr lang="es-ES" sz="2200" dirty="0" smtClean="0"/>
              <a:t>Personas por debajo de la línea de pobreza 2012=12,4.</a:t>
            </a:r>
            <a:br>
              <a:rPr lang="es-ES" sz="2200" dirty="0" smtClean="0"/>
            </a:br>
            <a:r>
              <a:rPr lang="es-UY" sz="2200" dirty="0" smtClean="0"/>
              <a:t>Producto Bruto Interno per cápita: US$ 12.270.</a:t>
            </a:r>
            <a:br>
              <a:rPr lang="es-UY" sz="2200" dirty="0" smtClean="0"/>
            </a:br>
            <a:r>
              <a:rPr lang="es-UY" sz="2200" dirty="0" smtClean="0"/>
              <a:t>Ingreso medio de los hogares: U$S 1.700.</a:t>
            </a:r>
            <a:br>
              <a:rPr lang="es-UY" sz="2200" dirty="0" smtClean="0"/>
            </a:br>
            <a:r>
              <a:rPr lang="es-ES" sz="2200" dirty="0" smtClean="0"/>
              <a:t>Esperanza </a:t>
            </a:r>
            <a:r>
              <a:rPr lang="es-ES" sz="2200" dirty="0"/>
              <a:t>de vida al nacer. (años</a:t>
            </a:r>
            <a:r>
              <a:rPr lang="es-ES" sz="2200" dirty="0" smtClean="0"/>
              <a:t>) 2012</a:t>
            </a:r>
            <a:r>
              <a:rPr lang="en-US" sz="2200" dirty="0" smtClean="0"/>
              <a:t>=77.2 (</a:t>
            </a:r>
            <a:r>
              <a:rPr lang="en-US" sz="2200" dirty="0" err="1" smtClean="0"/>
              <a:t>Fuente</a:t>
            </a:r>
            <a:r>
              <a:rPr lang="en-US" sz="2200" dirty="0" smtClean="0"/>
              <a:t>: </a:t>
            </a:r>
            <a:r>
              <a:rPr lang="en-US" sz="2000" dirty="0" smtClean="0"/>
              <a:t>UNDESA) . </a:t>
            </a:r>
            <a:endParaRPr lang="en-US" sz="3100" dirty="0"/>
          </a:p>
        </p:txBody>
      </p:sp>
      <p:pic>
        <p:nvPicPr>
          <p:cNvPr id="3075" name="Picture 2" descr="EUROsociAL"/>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22838"/>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Rectángulo"/>
          <p:cNvSpPr/>
          <p:nvPr/>
        </p:nvSpPr>
        <p:spPr>
          <a:xfrm>
            <a:off x="1873250" y="1057275"/>
            <a:ext cx="5002213" cy="831850"/>
          </a:xfrm>
          <a:prstGeom prst="rect">
            <a:avLst/>
          </a:prstGeom>
        </p:spPr>
        <p:txBody>
          <a:bodyPr wrap="none">
            <a:spAutoFit/>
          </a:bodyPr>
          <a:lstStyle/>
          <a:p>
            <a:pPr algn="ctr">
              <a:defRPr/>
            </a:pPr>
            <a:r>
              <a:rPr lang="es-UY" sz="2400" b="1" dirty="0">
                <a:latin typeface="+mn-lt"/>
              </a:rPr>
              <a:t>ESTADÍSTICAS SOCIO-DEMOGRÁFICAS</a:t>
            </a:r>
          </a:p>
          <a:p>
            <a:pPr algn="ctr">
              <a:defRPr/>
            </a:pPr>
            <a:r>
              <a:rPr lang="es-UY" sz="2400" b="1" dirty="0">
                <a:latin typeface="+mn-lt"/>
              </a:rPr>
              <a:t>Fuente: INE 2012</a:t>
            </a:r>
          </a:p>
        </p:txBody>
      </p:sp>
      <p:pic>
        <p:nvPicPr>
          <p:cNvPr id="7"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188913"/>
            <a:ext cx="7239000" cy="1143000"/>
          </a:xfrm>
        </p:spPr>
        <p:txBody>
          <a:bodyPr>
            <a:noAutofit/>
          </a:bodyPr>
          <a:lstStyle/>
          <a:p>
            <a:pPr algn="ctr" eaLnBrk="1" fontAlgn="auto" hangingPunct="1">
              <a:spcAft>
                <a:spcPts val="0"/>
              </a:spcAft>
              <a:defRPr/>
            </a:pPr>
            <a:r>
              <a:rPr lang="es-MX" sz="3200" dirty="0">
                <a:effectLst>
                  <a:outerShdw blurRad="38100" dist="38100" dir="2700000" algn="tl">
                    <a:srgbClr val="FFFFFF"/>
                  </a:outerShdw>
                </a:effectLst>
              </a:rPr>
              <a:t>EJES DE LA POLÍTCA FARMACÉUTICA: INVESTIGACIÓN E INNOVACIÓN</a:t>
            </a:r>
          </a:p>
        </p:txBody>
      </p:sp>
      <p:sp>
        <p:nvSpPr>
          <p:cNvPr id="9219" name="1 Marcador de contenido"/>
          <p:cNvSpPr>
            <a:spLocks noGrp="1"/>
          </p:cNvSpPr>
          <p:nvPr>
            <p:ph idx="1"/>
          </p:nvPr>
        </p:nvSpPr>
        <p:spPr>
          <a:xfrm>
            <a:off x="395288" y="1628775"/>
            <a:ext cx="7408862" cy="4752975"/>
          </a:xfrm>
          <a:ln>
            <a:solidFill>
              <a:schemeClr val="bg1">
                <a:lumMod val="85000"/>
              </a:schemeClr>
            </a:solidFill>
          </a:ln>
        </p:spPr>
        <p:txBody>
          <a:bodyPr>
            <a:normAutofit/>
          </a:bodyPr>
          <a:lstStyle/>
          <a:p>
            <a:pPr marL="274320" indent="-274320" eaLnBrk="1" fontAlgn="auto" hangingPunct="1">
              <a:lnSpc>
                <a:spcPct val="80000"/>
              </a:lnSpc>
              <a:spcAft>
                <a:spcPts val="0"/>
              </a:spcAft>
              <a:buFont typeface="Wingdings 2"/>
              <a:buChar char=""/>
              <a:defRPr/>
            </a:pPr>
            <a:endParaRPr lang="es-ES" sz="1700" dirty="0" smtClean="0"/>
          </a:p>
          <a:p>
            <a:pPr marL="521208" lvl="1" indent="-274320" eaLnBrk="1" fontAlgn="auto" hangingPunct="1">
              <a:lnSpc>
                <a:spcPct val="80000"/>
              </a:lnSpc>
              <a:spcAft>
                <a:spcPts val="0"/>
              </a:spcAft>
              <a:buClr>
                <a:schemeClr val="accent4"/>
              </a:buClr>
              <a:buFont typeface="Wingdings 2"/>
              <a:buChar char=""/>
              <a:defRPr/>
            </a:pPr>
            <a:endParaRPr lang="es-ES" sz="2100" dirty="0" smtClean="0"/>
          </a:p>
          <a:p>
            <a:pPr marL="457200" indent="-457200" eaLnBrk="1" fontAlgn="auto" hangingPunct="1">
              <a:spcBef>
                <a:spcPts val="0"/>
              </a:spcBef>
              <a:spcAft>
                <a:spcPts val="0"/>
              </a:spcAft>
              <a:defRPr/>
            </a:pPr>
            <a:r>
              <a:rPr lang="en-US" sz="2400" dirty="0" err="1" smtClean="0"/>
              <a:t>Situación</a:t>
            </a:r>
            <a:r>
              <a:rPr lang="en-US" sz="2400" dirty="0" smtClean="0"/>
              <a:t> de </a:t>
            </a:r>
            <a:r>
              <a:rPr lang="en-US" sz="2400" dirty="0" err="1" smtClean="0"/>
              <a:t>partida</a:t>
            </a:r>
            <a:r>
              <a:rPr lang="en-US" sz="2400" dirty="0" smtClean="0"/>
              <a:t> en 2005:</a:t>
            </a:r>
          </a:p>
          <a:p>
            <a:pPr marL="457200" indent="-457200" eaLnBrk="1" fontAlgn="auto" hangingPunct="1">
              <a:spcBef>
                <a:spcPts val="0"/>
              </a:spcBef>
              <a:spcAft>
                <a:spcPts val="0"/>
              </a:spcAft>
              <a:buFont typeface="Arial" pitchFamily="34" charset="0"/>
              <a:buChar char="•"/>
              <a:defRPr/>
            </a:pPr>
            <a:r>
              <a:rPr lang="en-US" sz="2000" dirty="0" smtClean="0"/>
              <a:t>“</a:t>
            </a:r>
            <a:r>
              <a:rPr lang="es-UY" sz="2000" dirty="0" smtClean="0"/>
              <a:t>Indigencia</a:t>
            </a:r>
            <a:r>
              <a:rPr lang="en-US" sz="2000" dirty="0" smtClean="0"/>
              <a:t> </a:t>
            </a:r>
            <a:r>
              <a:rPr lang="en-US" sz="2000" dirty="0" err="1" smtClean="0"/>
              <a:t>Innovadora</a:t>
            </a:r>
            <a:r>
              <a:rPr lang="en-US" sz="2000" dirty="0" smtClean="0"/>
              <a:t>” (</a:t>
            </a:r>
            <a:r>
              <a:rPr lang="en-US" sz="2000" dirty="0" err="1" smtClean="0"/>
              <a:t>Bértola</a:t>
            </a:r>
            <a:r>
              <a:rPr lang="en-US" sz="2000" dirty="0" smtClean="0"/>
              <a:t> et al):</a:t>
            </a:r>
          </a:p>
          <a:p>
            <a:pPr marL="914400" lvl="1" indent="-457200" eaLnBrk="1" fontAlgn="auto" hangingPunct="1">
              <a:spcBef>
                <a:spcPts val="0"/>
              </a:spcBef>
              <a:spcAft>
                <a:spcPts val="0"/>
              </a:spcAft>
              <a:buFont typeface="Arial" pitchFamily="34" charset="0"/>
              <a:buChar char="•"/>
              <a:defRPr/>
            </a:pPr>
            <a:r>
              <a:rPr lang="en-US" sz="2000" dirty="0" err="1" smtClean="0"/>
              <a:t>Bajo</a:t>
            </a:r>
            <a:r>
              <a:rPr lang="en-US" sz="2000" dirty="0" smtClean="0"/>
              <a:t> </a:t>
            </a:r>
            <a:r>
              <a:rPr lang="en-US" sz="2000" dirty="0" err="1" smtClean="0"/>
              <a:t>desempeño</a:t>
            </a:r>
            <a:r>
              <a:rPr lang="en-US" sz="2000" dirty="0" smtClean="0"/>
              <a:t> </a:t>
            </a:r>
            <a:r>
              <a:rPr lang="en-US" sz="2000" dirty="0" err="1" smtClean="0"/>
              <a:t>productivo</a:t>
            </a:r>
            <a:endParaRPr lang="en-US" sz="2000" dirty="0" smtClean="0"/>
          </a:p>
          <a:p>
            <a:pPr marL="914400" lvl="1" indent="-457200" eaLnBrk="1" fontAlgn="auto" hangingPunct="1">
              <a:spcBef>
                <a:spcPts val="0"/>
              </a:spcBef>
              <a:spcAft>
                <a:spcPts val="0"/>
              </a:spcAft>
              <a:buFont typeface="Arial" pitchFamily="34" charset="0"/>
              <a:buChar char="•"/>
              <a:defRPr/>
            </a:pPr>
            <a:r>
              <a:rPr lang="en-US" sz="2000" dirty="0" err="1" smtClean="0"/>
              <a:t>Débil</a:t>
            </a:r>
            <a:r>
              <a:rPr lang="en-US" sz="2000" dirty="0" smtClean="0"/>
              <a:t> </a:t>
            </a:r>
            <a:r>
              <a:rPr lang="en-US" sz="2000" dirty="0" err="1" smtClean="0"/>
              <a:t>cultura</a:t>
            </a:r>
            <a:r>
              <a:rPr lang="en-US" sz="2000" dirty="0" smtClean="0"/>
              <a:t> </a:t>
            </a:r>
            <a:r>
              <a:rPr lang="en-US" sz="2000" dirty="0" err="1" smtClean="0"/>
              <a:t>innovadora</a:t>
            </a:r>
            <a:endParaRPr lang="en-US" sz="2000" dirty="0" smtClean="0"/>
          </a:p>
          <a:p>
            <a:pPr marL="914400" lvl="1" indent="-457200" eaLnBrk="1" fontAlgn="auto" hangingPunct="1">
              <a:spcBef>
                <a:spcPts val="0"/>
              </a:spcBef>
              <a:spcAft>
                <a:spcPts val="0"/>
              </a:spcAft>
              <a:buFont typeface="Arial" pitchFamily="34" charset="0"/>
              <a:buChar char="•"/>
              <a:defRPr/>
            </a:pPr>
            <a:r>
              <a:rPr lang="en-US" sz="2000" dirty="0" smtClean="0"/>
              <a:t>Baja </a:t>
            </a:r>
            <a:r>
              <a:rPr lang="en-US" sz="2000" dirty="0" err="1" smtClean="0"/>
              <a:t>articulación</a:t>
            </a:r>
            <a:r>
              <a:rPr lang="en-US" sz="2000" dirty="0" smtClean="0"/>
              <a:t> de los </a:t>
            </a:r>
            <a:r>
              <a:rPr lang="en-US" sz="2000" dirty="0" err="1" smtClean="0"/>
              <a:t>actores</a:t>
            </a:r>
            <a:r>
              <a:rPr lang="en-US" sz="2000" dirty="0" smtClean="0"/>
              <a:t> del </a:t>
            </a:r>
            <a:r>
              <a:rPr lang="en-US" sz="2000" dirty="0" err="1" smtClean="0"/>
              <a:t>sistema</a:t>
            </a:r>
            <a:endParaRPr lang="en-US" sz="2000" dirty="0" smtClean="0"/>
          </a:p>
          <a:p>
            <a:pPr marL="914400" lvl="1" indent="-457200" eaLnBrk="1" fontAlgn="auto" hangingPunct="1">
              <a:spcBef>
                <a:spcPts val="0"/>
              </a:spcBef>
              <a:spcAft>
                <a:spcPts val="0"/>
              </a:spcAft>
              <a:buFont typeface="Arial" pitchFamily="34" charset="0"/>
              <a:buChar char="•"/>
              <a:defRPr/>
            </a:pPr>
            <a:endParaRPr lang="en-US" sz="2000" dirty="0" smtClean="0"/>
          </a:p>
          <a:p>
            <a:pPr marL="1052512" lvl="2" indent="-457200" eaLnBrk="1" fontAlgn="auto" hangingPunct="1">
              <a:spcBef>
                <a:spcPts val="0"/>
              </a:spcBef>
              <a:spcAft>
                <a:spcPts val="0"/>
              </a:spcAft>
              <a:defRPr/>
            </a:pPr>
            <a:endParaRPr lang="en-US" sz="2000" dirty="0" smtClean="0"/>
          </a:p>
          <a:p>
            <a:pPr marL="457200" indent="-457200" algn="just" eaLnBrk="1" fontAlgn="auto" hangingPunct="1">
              <a:spcBef>
                <a:spcPts val="0"/>
              </a:spcBef>
              <a:spcAft>
                <a:spcPts val="0"/>
              </a:spcAft>
              <a:defRPr/>
            </a:pPr>
            <a:r>
              <a:rPr lang="en-US" sz="2400" dirty="0" smtClean="0"/>
              <a:t>Se </a:t>
            </a:r>
            <a:r>
              <a:rPr lang="en-US" sz="2400" dirty="0" err="1" smtClean="0"/>
              <a:t>plantea</a:t>
            </a:r>
            <a:r>
              <a:rPr lang="en-US" sz="2400" dirty="0" smtClean="0"/>
              <a:t> </a:t>
            </a:r>
            <a:r>
              <a:rPr lang="en-US" sz="2400" dirty="0" err="1" smtClean="0"/>
              <a:t>una</a:t>
            </a:r>
            <a:r>
              <a:rPr lang="en-US" sz="2400" dirty="0" smtClean="0"/>
              <a:t> </a:t>
            </a:r>
            <a:r>
              <a:rPr lang="en-US" sz="2400" dirty="0" err="1" smtClean="0"/>
              <a:t>nueva</a:t>
            </a:r>
            <a:r>
              <a:rPr lang="en-US" sz="2400" dirty="0" smtClean="0"/>
              <a:t> </a:t>
            </a:r>
            <a:r>
              <a:rPr lang="en-US" sz="2400" dirty="0" err="1" smtClean="0"/>
              <a:t>institucionalidad</a:t>
            </a:r>
            <a:r>
              <a:rPr lang="en-US" sz="2400" dirty="0" smtClean="0"/>
              <a:t> </a:t>
            </a:r>
            <a:r>
              <a:rPr lang="en-US" sz="2400" dirty="0" err="1" smtClean="0"/>
              <a:t>coordinada</a:t>
            </a:r>
            <a:r>
              <a:rPr lang="en-US" sz="2400" dirty="0" smtClean="0"/>
              <a:t> </a:t>
            </a:r>
            <a:r>
              <a:rPr lang="en-US" sz="2400" dirty="0" err="1" smtClean="0"/>
              <a:t>por</a:t>
            </a:r>
            <a:r>
              <a:rPr lang="en-US" sz="2400" dirty="0" smtClean="0"/>
              <a:t> el </a:t>
            </a:r>
            <a:r>
              <a:rPr lang="en-US" sz="2400" dirty="0" err="1" smtClean="0"/>
              <a:t>Gabinete</a:t>
            </a:r>
            <a:r>
              <a:rPr lang="en-US" sz="2400" dirty="0" smtClean="0"/>
              <a:t> Ministerial de la </a:t>
            </a:r>
            <a:r>
              <a:rPr lang="en-US" sz="2400" dirty="0" err="1" smtClean="0"/>
              <a:t>Innovación</a:t>
            </a:r>
            <a:r>
              <a:rPr lang="en-US" sz="2400" dirty="0" smtClean="0"/>
              <a:t> al </a:t>
            </a:r>
            <a:r>
              <a:rPr lang="en-US" sz="2400" dirty="0" err="1" smtClean="0"/>
              <a:t>que</a:t>
            </a:r>
            <a:r>
              <a:rPr lang="en-US" sz="2400" dirty="0" smtClean="0"/>
              <a:t> se </a:t>
            </a:r>
            <a:r>
              <a:rPr lang="en-US" sz="2400" dirty="0" err="1" smtClean="0"/>
              <a:t>integra</a:t>
            </a:r>
            <a:r>
              <a:rPr lang="en-US" sz="2400" dirty="0" smtClean="0"/>
              <a:t> el MSP en 2010.</a:t>
            </a:r>
          </a:p>
          <a:p>
            <a:pPr marL="914400" lvl="1" indent="-457200" eaLnBrk="1" fontAlgn="auto" hangingPunct="1">
              <a:spcBef>
                <a:spcPts val="0"/>
              </a:spcBef>
              <a:spcAft>
                <a:spcPts val="0"/>
              </a:spcAft>
              <a:buFont typeface="Arial" pitchFamily="34" charset="0"/>
              <a:buChar char="•"/>
              <a:defRPr/>
            </a:pPr>
            <a:endParaRPr lang="en-US" sz="2000" dirty="0" smtClean="0"/>
          </a:p>
          <a:p>
            <a:pPr marL="593725" indent="-457200" eaLnBrk="1" fontAlgn="auto" hangingPunct="1">
              <a:spcBef>
                <a:spcPts val="0"/>
              </a:spcBef>
              <a:spcAft>
                <a:spcPts val="0"/>
              </a:spcAft>
              <a:buFont typeface="Arial" pitchFamily="34" charset="0"/>
              <a:buChar char="•"/>
              <a:defRPr/>
            </a:pPr>
            <a:endParaRPr lang="en-US" sz="2700" dirty="0" smtClean="0"/>
          </a:p>
          <a:p>
            <a:pPr marL="521208" lvl="1" indent="-274320" eaLnBrk="1" fontAlgn="auto" hangingPunct="1">
              <a:lnSpc>
                <a:spcPct val="80000"/>
              </a:lnSpc>
              <a:spcAft>
                <a:spcPts val="0"/>
              </a:spcAft>
              <a:buClr>
                <a:schemeClr val="accent4"/>
              </a:buClr>
              <a:buFont typeface="Wingdings 2"/>
              <a:buChar char=""/>
              <a:defRPr/>
            </a:pPr>
            <a:endParaRPr lang="es-ES" sz="2100" dirty="0" smtClean="0"/>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8288433" y="785452"/>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188913"/>
            <a:ext cx="7239000" cy="1143000"/>
          </a:xfrm>
        </p:spPr>
        <p:txBody>
          <a:bodyPr>
            <a:normAutofit/>
          </a:bodyPr>
          <a:lstStyle/>
          <a:p>
            <a:pPr algn="ctr" eaLnBrk="1" fontAlgn="auto" hangingPunct="1">
              <a:spcAft>
                <a:spcPts val="0"/>
              </a:spcAft>
              <a:defRPr/>
            </a:pPr>
            <a:r>
              <a:rPr lang="es-MX" sz="3600" dirty="0">
                <a:effectLst>
                  <a:outerShdw blurRad="38100" dist="38100" dir="2700000" algn="tl">
                    <a:srgbClr val="FFFFFF"/>
                  </a:outerShdw>
                </a:effectLst>
              </a:rPr>
              <a:t> INVESTIGACIÓN E INNOVACIÓN</a:t>
            </a:r>
          </a:p>
        </p:txBody>
      </p:sp>
      <p:sp>
        <p:nvSpPr>
          <p:cNvPr id="9219" name="1 Marcador de contenido"/>
          <p:cNvSpPr>
            <a:spLocks noGrp="1"/>
          </p:cNvSpPr>
          <p:nvPr>
            <p:ph idx="1"/>
          </p:nvPr>
        </p:nvSpPr>
        <p:spPr>
          <a:xfrm>
            <a:off x="395288" y="1628775"/>
            <a:ext cx="7408862" cy="4752975"/>
          </a:xfrm>
          <a:ln>
            <a:solidFill>
              <a:schemeClr val="bg1">
                <a:lumMod val="85000"/>
              </a:schemeClr>
            </a:solidFill>
          </a:ln>
        </p:spPr>
        <p:txBody>
          <a:bodyPr>
            <a:normAutofit/>
          </a:bodyPr>
          <a:lstStyle/>
          <a:p>
            <a:pPr marL="274320" indent="-274320" eaLnBrk="1" fontAlgn="auto" hangingPunct="1">
              <a:lnSpc>
                <a:spcPct val="80000"/>
              </a:lnSpc>
              <a:spcAft>
                <a:spcPts val="0"/>
              </a:spcAft>
              <a:buFont typeface="Wingdings 2"/>
              <a:buChar char=""/>
              <a:defRPr/>
            </a:pPr>
            <a:endParaRPr lang="es-ES" sz="1700" dirty="0" smtClean="0"/>
          </a:p>
          <a:p>
            <a:pPr marL="200533" indent="-274320" eaLnBrk="1" fontAlgn="auto" hangingPunct="1">
              <a:lnSpc>
                <a:spcPct val="80000"/>
              </a:lnSpc>
              <a:spcAft>
                <a:spcPts val="0"/>
              </a:spcAft>
              <a:buClr>
                <a:schemeClr val="accent4"/>
              </a:buClr>
              <a:buFont typeface="Wingdings 2"/>
              <a:buChar char=""/>
              <a:defRPr/>
            </a:pPr>
            <a:r>
              <a:rPr lang="en-US" sz="2400" dirty="0" err="1" smtClean="0"/>
              <a:t>Debilidades</a:t>
            </a:r>
            <a:r>
              <a:rPr lang="en-US" sz="2400" dirty="0" smtClean="0"/>
              <a:t>: 70% de la </a:t>
            </a:r>
            <a:r>
              <a:rPr lang="en-US" sz="2400" dirty="0" err="1" smtClean="0"/>
              <a:t>inversión</a:t>
            </a:r>
            <a:r>
              <a:rPr lang="en-US" sz="2400" dirty="0" smtClean="0"/>
              <a:t> en </a:t>
            </a:r>
            <a:r>
              <a:rPr lang="en-US" sz="2400" dirty="0" err="1" smtClean="0"/>
              <a:t>investigación</a:t>
            </a:r>
            <a:r>
              <a:rPr lang="en-US" sz="2400" dirty="0" smtClean="0"/>
              <a:t> y </a:t>
            </a:r>
            <a:r>
              <a:rPr lang="en-US" sz="2400" dirty="0" err="1" smtClean="0"/>
              <a:t>desarrollo</a:t>
            </a:r>
            <a:r>
              <a:rPr lang="en-US" sz="2400" dirty="0" smtClean="0"/>
              <a:t> </a:t>
            </a:r>
            <a:r>
              <a:rPr lang="en-US" sz="2400" dirty="0" err="1" smtClean="0"/>
              <a:t>es</a:t>
            </a:r>
            <a:r>
              <a:rPr lang="en-US" sz="2400" dirty="0" smtClean="0"/>
              <a:t> </a:t>
            </a:r>
            <a:r>
              <a:rPr lang="en-US" sz="2400" dirty="0" err="1" smtClean="0"/>
              <a:t>realizada</a:t>
            </a:r>
            <a:r>
              <a:rPr lang="en-US" sz="2400" dirty="0" smtClean="0"/>
              <a:t> </a:t>
            </a:r>
            <a:r>
              <a:rPr lang="en-US" sz="2400" dirty="0" err="1" smtClean="0"/>
              <a:t>por</a:t>
            </a:r>
            <a:r>
              <a:rPr lang="en-US" sz="2400" dirty="0" smtClean="0"/>
              <a:t> el sector </a:t>
            </a:r>
            <a:r>
              <a:rPr lang="en-US" sz="2400" dirty="0" err="1" smtClean="0"/>
              <a:t>público</a:t>
            </a:r>
            <a:r>
              <a:rPr lang="en-US" sz="2400" dirty="0" smtClean="0"/>
              <a:t>.</a:t>
            </a:r>
          </a:p>
          <a:p>
            <a:pPr marL="200533" indent="-274320" eaLnBrk="1" fontAlgn="auto" hangingPunct="1">
              <a:lnSpc>
                <a:spcPct val="80000"/>
              </a:lnSpc>
              <a:spcAft>
                <a:spcPts val="0"/>
              </a:spcAft>
              <a:buClr>
                <a:schemeClr val="accent4"/>
              </a:buClr>
              <a:buFont typeface="Wingdings" pitchFamily="2" charset="2"/>
              <a:buNone/>
              <a:defRPr/>
            </a:pPr>
            <a:endParaRPr lang="en-US" sz="2400" dirty="0" smtClean="0"/>
          </a:p>
          <a:p>
            <a:pPr marL="200533" indent="-274320" eaLnBrk="1" fontAlgn="auto" hangingPunct="1">
              <a:lnSpc>
                <a:spcPct val="80000"/>
              </a:lnSpc>
              <a:spcAft>
                <a:spcPts val="0"/>
              </a:spcAft>
              <a:buClr>
                <a:schemeClr val="accent4"/>
              </a:buClr>
              <a:buFont typeface="Wingdings 2"/>
              <a:buChar char=""/>
              <a:defRPr/>
            </a:pPr>
            <a:r>
              <a:rPr lang="en-US" sz="2400" dirty="0" err="1" smtClean="0"/>
              <a:t>Fortalezas</a:t>
            </a:r>
            <a:r>
              <a:rPr lang="en-US" sz="2400" dirty="0" smtClean="0"/>
              <a:t>:</a:t>
            </a:r>
          </a:p>
          <a:p>
            <a:pPr marL="457200" indent="-457200" eaLnBrk="1" fontAlgn="auto" hangingPunct="1">
              <a:spcBef>
                <a:spcPts val="0"/>
              </a:spcBef>
              <a:spcAft>
                <a:spcPts val="0"/>
              </a:spcAft>
              <a:defRPr/>
            </a:pPr>
            <a:endParaRPr lang="en-US" sz="2400" dirty="0" smtClean="0"/>
          </a:p>
          <a:p>
            <a:pPr marL="777875" lvl="1" indent="-457200" algn="just" eaLnBrk="1" fontAlgn="auto" hangingPunct="1">
              <a:spcBef>
                <a:spcPts val="0"/>
              </a:spcBef>
              <a:spcAft>
                <a:spcPts val="0"/>
              </a:spcAft>
              <a:defRPr/>
            </a:pPr>
            <a:r>
              <a:rPr lang="en-US" sz="2100" dirty="0" err="1" smtClean="0"/>
              <a:t>Centros</a:t>
            </a:r>
            <a:r>
              <a:rPr lang="en-US" sz="2100" dirty="0" smtClean="0"/>
              <a:t> de </a:t>
            </a:r>
            <a:r>
              <a:rPr lang="en-US" sz="2100" dirty="0" err="1" smtClean="0"/>
              <a:t>Investigación</a:t>
            </a:r>
            <a:r>
              <a:rPr lang="en-US" sz="2100" dirty="0" smtClean="0"/>
              <a:t> y </a:t>
            </a:r>
            <a:r>
              <a:rPr lang="en-US" sz="2100" dirty="0" err="1" smtClean="0"/>
              <a:t>Desarrollo</a:t>
            </a:r>
            <a:r>
              <a:rPr lang="en-US" sz="2100" dirty="0" smtClean="0"/>
              <a:t> </a:t>
            </a:r>
            <a:r>
              <a:rPr lang="en-US" sz="2100" dirty="0" err="1" smtClean="0"/>
              <a:t>que</a:t>
            </a:r>
            <a:r>
              <a:rPr lang="en-US" sz="2100" dirty="0" smtClean="0"/>
              <a:t> </a:t>
            </a:r>
            <a:r>
              <a:rPr lang="en-US" sz="2100" dirty="0" err="1" smtClean="0"/>
              <a:t>permiten</a:t>
            </a:r>
            <a:r>
              <a:rPr lang="en-US" sz="2100" dirty="0" smtClean="0"/>
              <a:t> el </a:t>
            </a:r>
            <a:r>
              <a:rPr lang="en-US" sz="2100" dirty="0" err="1" smtClean="0"/>
              <a:t>acceso</a:t>
            </a:r>
            <a:r>
              <a:rPr lang="en-US" sz="2100" dirty="0" smtClean="0"/>
              <a:t> a </a:t>
            </a:r>
            <a:r>
              <a:rPr lang="en-US" sz="2100" dirty="0" err="1" smtClean="0"/>
              <a:t>recursos</a:t>
            </a:r>
            <a:r>
              <a:rPr lang="en-US" sz="2100" dirty="0" smtClean="0"/>
              <a:t> </a:t>
            </a:r>
            <a:r>
              <a:rPr lang="en-US" sz="2100" dirty="0" err="1" smtClean="0"/>
              <a:t>tecnológicos</a:t>
            </a:r>
            <a:r>
              <a:rPr lang="en-US" sz="2100" dirty="0" smtClean="0"/>
              <a:t> </a:t>
            </a:r>
            <a:r>
              <a:rPr lang="en-US" sz="2100" dirty="0" err="1" smtClean="0"/>
              <a:t>costosos</a:t>
            </a:r>
            <a:r>
              <a:rPr lang="en-US" sz="2100" dirty="0" smtClean="0"/>
              <a:t> y </a:t>
            </a:r>
            <a:r>
              <a:rPr lang="en-US" sz="2100" dirty="0" err="1" smtClean="0"/>
              <a:t>asesoramiento</a:t>
            </a:r>
            <a:r>
              <a:rPr lang="en-US" sz="2100" dirty="0" smtClean="0"/>
              <a:t>:</a:t>
            </a:r>
          </a:p>
          <a:p>
            <a:pPr marL="1052512" lvl="2" indent="-457200" algn="just" eaLnBrk="1" fontAlgn="auto" hangingPunct="1">
              <a:spcBef>
                <a:spcPts val="0"/>
              </a:spcBef>
              <a:spcAft>
                <a:spcPts val="0"/>
              </a:spcAft>
              <a:defRPr/>
            </a:pPr>
            <a:r>
              <a:rPr lang="en-US" sz="1800" dirty="0" err="1" smtClean="0"/>
              <a:t>Instituto</a:t>
            </a:r>
            <a:r>
              <a:rPr lang="en-US" sz="1800" dirty="0" smtClean="0"/>
              <a:t> Pasteur  (2006): </a:t>
            </a:r>
            <a:r>
              <a:rPr lang="en-US" sz="1800" dirty="0" err="1" smtClean="0"/>
              <a:t>investigación</a:t>
            </a:r>
            <a:r>
              <a:rPr lang="en-US" sz="1800" dirty="0" smtClean="0"/>
              <a:t> </a:t>
            </a:r>
            <a:r>
              <a:rPr lang="en-US" sz="1800" dirty="0" err="1" smtClean="0"/>
              <a:t>biomédica</a:t>
            </a:r>
            <a:r>
              <a:rPr lang="en-US" sz="1800" dirty="0" smtClean="0"/>
              <a:t> y </a:t>
            </a:r>
            <a:r>
              <a:rPr lang="en-US" sz="1800" dirty="0" err="1" smtClean="0"/>
              <a:t>capacitación</a:t>
            </a:r>
            <a:r>
              <a:rPr lang="en-US" sz="1800" dirty="0" smtClean="0"/>
              <a:t> </a:t>
            </a:r>
            <a:r>
              <a:rPr lang="en-US" sz="1800" dirty="0" err="1" smtClean="0"/>
              <a:t>para</a:t>
            </a:r>
            <a:r>
              <a:rPr lang="en-US" sz="1800" dirty="0" smtClean="0"/>
              <a:t> </a:t>
            </a:r>
            <a:r>
              <a:rPr lang="en-US" sz="1800" dirty="0" err="1" smtClean="0"/>
              <a:t>investigadores</a:t>
            </a:r>
            <a:endParaRPr lang="en-US" sz="1800" dirty="0" smtClean="0"/>
          </a:p>
          <a:p>
            <a:pPr marL="1052512" lvl="2" indent="-457200" algn="just" eaLnBrk="1" fontAlgn="auto" hangingPunct="1">
              <a:spcBef>
                <a:spcPts val="0"/>
              </a:spcBef>
              <a:spcAft>
                <a:spcPts val="0"/>
              </a:spcAft>
              <a:defRPr/>
            </a:pPr>
            <a:r>
              <a:rPr lang="en-US" sz="1800" dirty="0" smtClean="0"/>
              <a:t>Polo </a:t>
            </a:r>
            <a:r>
              <a:rPr lang="en-US" sz="1800" dirty="0" err="1" smtClean="0"/>
              <a:t>Tecnológico</a:t>
            </a:r>
            <a:r>
              <a:rPr lang="en-US" sz="1800" dirty="0" smtClean="0"/>
              <a:t> de Pando de la </a:t>
            </a:r>
            <a:r>
              <a:rPr lang="en-US" sz="1800" dirty="0" err="1" smtClean="0"/>
              <a:t>Facultad</a:t>
            </a:r>
            <a:r>
              <a:rPr lang="en-US" sz="1800" dirty="0" smtClean="0"/>
              <a:t> de </a:t>
            </a:r>
            <a:r>
              <a:rPr lang="en-US" sz="1800" dirty="0" err="1" smtClean="0"/>
              <a:t>Química</a:t>
            </a:r>
            <a:r>
              <a:rPr lang="en-US" sz="1800" dirty="0" smtClean="0"/>
              <a:t>: </a:t>
            </a:r>
            <a:r>
              <a:rPr lang="en-US" sz="1800" dirty="0" err="1" smtClean="0"/>
              <a:t>incubadora</a:t>
            </a:r>
            <a:r>
              <a:rPr lang="en-US" sz="1800" dirty="0" smtClean="0"/>
              <a:t> de </a:t>
            </a:r>
            <a:r>
              <a:rPr lang="en-US" sz="1800" dirty="0" err="1" smtClean="0"/>
              <a:t>empresas</a:t>
            </a:r>
            <a:r>
              <a:rPr lang="en-US" sz="1800" dirty="0" smtClean="0"/>
              <a:t>, </a:t>
            </a:r>
            <a:r>
              <a:rPr lang="en-US" sz="1800" dirty="0" err="1" smtClean="0"/>
              <a:t>consorcios</a:t>
            </a:r>
            <a:r>
              <a:rPr lang="en-US" sz="1800" dirty="0" smtClean="0"/>
              <a:t> de </a:t>
            </a:r>
            <a:r>
              <a:rPr lang="en-US" sz="1800" dirty="0" err="1" smtClean="0"/>
              <a:t>empresas</a:t>
            </a:r>
            <a:r>
              <a:rPr lang="en-US" sz="1800" dirty="0" smtClean="0"/>
              <a:t>.</a:t>
            </a:r>
          </a:p>
          <a:p>
            <a:pPr marL="1052512" lvl="2" indent="-457200" algn="just" eaLnBrk="1" fontAlgn="auto" hangingPunct="1">
              <a:spcBef>
                <a:spcPts val="0"/>
              </a:spcBef>
              <a:spcAft>
                <a:spcPts val="0"/>
              </a:spcAft>
              <a:defRPr/>
            </a:pPr>
            <a:r>
              <a:rPr lang="en-US" sz="1800" dirty="0" err="1" smtClean="0"/>
              <a:t>Instituto</a:t>
            </a:r>
            <a:r>
              <a:rPr lang="en-US" sz="1800" dirty="0" smtClean="0"/>
              <a:t> Clemente </a:t>
            </a:r>
            <a:r>
              <a:rPr lang="en-US" sz="1800" dirty="0" err="1" smtClean="0"/>
              <a:t>Estable</a:t>
            </a:r>
            <a:r>
              <a:rPr lang="en-US" sz="1800" dirty="0" smtClean="0"/>
              <a:t>: </a:t>
            </a:r>
            <a:r>
              <a:rPr lang="en-US" sz="1800" dirty="0" err="1" smtClean="0"/>
              <a:t>neurociencias</a:t>
            </a:r>
            <a:r>
              <a:rPr lang="en-US" sz="1800" dirty="0" smtClean="0"/>
              <a:t>, </a:t>
            </a:r>
            <a:r>
              <a:rPr lang="en-US" sz="1800" dirty="0" err="1" smtClean="0"/>
              <a:t>genética</a:t>
            </a:r>
            <a:r>
              <a:rPr lang="en-US" sz="1800" dirty="0" smtClean="0"/>
              <a:t> y </a:t>
            </a:r>
            <a:r>
              <a:rPr lang="en-US" sz="1800" dirty="0" err="1" smtClean="0"/>
              <a:t>biología</a:t>
            </a:r>
            <a:r>
              <a:rPr lang="en-US" sz="1800" dirty="0" smtClean="0"/>
              <a:t> molecular.</a:t>
            </a:r>
          </a:p>
          <a:p>
            <a:pPr marL="457200" indent="-457200" eaLnBrk="1" fontAlgn="auto" hangingPunct="1">
              <a:spcBef>
                <a:spcPts val="0"/>
              </a:spcBef>
              <a:spcAft>
                <a:spcPts val="0"/>
              </a:spcAft>
              <a:defRPr/>
            </a:pPr>
            <a:endParaRPr lang="en-US" sz="2400" dirty="0" smtClean="0"/>
          </a:p>
          <a:p>
            <a:pPr marL="593725" indent="-457200" eaLnBrk="1" fontAlgn="auto" hangingPunct="1">
              <a:spcBef>
                <a:spcPts val="0"/>
              </a:spcBef>
              <a:spcAft>
                <a:spcPts val="0"/>
              </a:spcAft>
              <a:buFont typeface="Arial" pitchFamily="34" charset="0"/>
              <a:buChar char="•"/>
              <a:defRPr/>
            </a:pPr>
            <a:endParaRPr lang="en-US" sz="2700" dirty="0" smtClean="0"/>
          </a:p>
          <a:p>
            <a:pPr marL="521208" lvl="1" indent="-274320" eaLnBrk="1" fontAlgn="auto" hangingPunct="1">
              <a:lnSpc>
                <a:spcPct val="80000"/>
              </a:lnSpc>
              <a:spcAft>
                <a:spcPts val="0"/>
              </a:spcAft>
              <a:buClr>
                <a:schemeClr val="accent4"/>
              </a:buClr>
              <a:buFont typeface="Wingdings 2"/>
              <a:buChar char=""/>
              <a:defRPr/>
            </a:pPr>
            <a:endParaRPr lang="es-ES" sz="2100" dirty="0" smtClean="0"/>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7620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52400"/>
            <a:ext cx="7620000" cy="1143000"/>
          </a:xfrm>
        </p:spPr>
        <p:txBody>
          <a:bodyPr>
            <a:normAutofit/>
          </a:bodyPr>
          <a:lstStyle/>
          <a:p>
            <a:pPr algn="ctr">
              <a:defRPr/>
            </a:pPr>
            <a:r>
              <a:rPr lang="es-ES" sz="3600" dirty="0">
                <a:effectLst>
                  <a:outerShdw blurRad="38100" dist="38100" dir="2700000" algn="tl">
                    <a:srgbClr val="FFFFFF"/>
                  </a:outerShdw>
                </a:effectLst>
              </a:rPr>
              <a:t>El fortalecimiento </a:t>
            </a:r>
            <a:r>
              <a:rPr lang="es-ES" sz="3600" dirty="0" smtClean="0">
                <a:effectLst>
                  <a:outerShdw blurRad="38100" dist="38100" dir="2700000" algn="tl">
                    <a:srgbClr val="FFFFFF"/>
                  </a:outerShdw>
                </a:effectLst>
              </a:rPr>
              <a:t>de </a:t>
            </a:r>
            <a:r>
              <a:rPr lang="es-ES" sz="3600" dirty="0">
                <a:effectLst>
                  <a:outerShdw blurRad="38100" dist="38100" dir="2700000" algn="tl">
                    <a:srgbClr val="FFFFFF"/>
                  </a:outerShdw>
                </a:effectLst>
              </a:rPr>
              <a:t>la </a:t>
            </a:r>
            <a:r>
              <a:rPr lang="es-ES" sz="3600" dirty="0" smtClean="0">
                <a:effectLst>
                  <a:outerShdw blurRad="38100" dist="38100" dir="2700000" algn="tl">
                    <a:srgbClr val="FFFFFF"/>
                  </a:outerShdw>
                </a:effectLst>
              </a:rPr>
              <a:t>Rectoría.</a:t>
            </a:r>
            <a:endParaRPr lang="es-ES" sz="3600" dirty="0"/>
          </a:p>
        </p:txBody>
      </p:sp>
      <p:sp>
        <p:nvSpPr>
          <p:cNvPr id="3" name="2 Marcador de contenido"/>
          <p:cNvSpPr>
            <a:spLocks noGrp="1"/>
          </p:cNvSpPr>
          <p:nvPr>
            <p:ph idx="1"/>
          </p:nvPr>
        </p:nvSpPr>
        <p:spPr>
          <a:xfrm>
            <a:off x="228600" y="1371600"/>
            <a:ext cx="8153400" cy="5424488"/>
          </a:xfrm>
        </p:spPr>
        <p:txBody>
          <a:bodyPr>
            <a:normAutofit fontScale="92500" lnSpcReduction="20000"/>
          </a:bodyPr>
          <a:lstStyle/>
          <a:p>
            <a:pPr marL="0" indent="0" algn="just">
              <a:buFont typeface="Arial" charset="0"/>
              <a:buNone/>
              <a:defRPr/>
            </a:pPr>
            <a:r>
              <a:rPr lang="es-ES" dirty="0"/>
              <a:t>Rectoría en salud: ejercicio de las responsabilidades y competencias sustantivas en materia de salud que le son propias e indelegables al MSP. </a:t>
            </a:r>
            <a:endParaRPr lang="es-ES" dirty="0" smtClean="0"/>
          </a:p>
          <a:p>
            <a:pPr marL="0" indent="0" algn="just">
              <a:buFont typeface="Arial" charset="0"/>
              <a:buNone/>
              <a:defRPr/>
            </a:pPr>
            <a:endParaRPr lang="es-ES" dirty="0" smtClean="0"/>
          </a:p>
          <a:p>
            <a:pPr marL="0" indent="0" algn="just">
              <a:buFont typeface="Arial" charset="0"/>
              <a:buNone/>
              <a:defRPr/>
            </a:pPr>
            <a:r>
              <a:rPr lang="es-ES" dirty="0" smtClean="0"/>
              <a:t>En </a:t>
            </a:r>
            <a:r>
              <a:rPr lang="es-ES" dirty="0"/>
              <a:t>los aspectos vinculados a los </a:t>
            </a:r>
            <a:r>
              <a:rPr lang="es-ES" dirty="0" smtClean="0"/>
              <a:t>RHS, </a:t>
            </a:r>
            <a:r>
              <a:rPr lang="es-ES" dirty="0"/>
              <a:t>la regulación y rectoría está a cargo de la negociación colectiva y el MTSS y en los vinculados a la formación, la rectoría está a cargo de la </a:t>
            </a:r>
            <a:r>
              <a:rPr lang="es-ES" dirty="0" err="1"/>
              <a:t>UdelaR</a:t>
            </a:r>
            <a:r>
              <a:rPr lang="es-ES" dirty="0"/>
              <a:t> (autónoma) y el MEC. </a:t>
            </a:r>
            <a:endParaRPr lang="es-ES" dirty="0" smtClean="0"/>
          </a:p>
          <a:p>
            <a:pPr marL="0" indent="0" algn="just">
              <a:buFont typeface="Arial" charset="0"/>
              <a:buNone/>
              <a:defRPr/>
            </a:pPr>
            <a:endParaRPr lang="es-ES" sz="2500" dirty="0" smtClean="0"/>
          </a:p>
          <a:p>
            <a:pPr marL="0" indent="0" algn="just">
              <a:buFont typeface="Arial" charset="0"/>
              <a:buNone/>
              <a:defRPr/>
            </a:pPr>
            <a:r>
              <a:rPr lang="es-ES" sz="2500" dirty="0" smtClean="0"/>
              <a:t>Las </a:t>
            </a:r>
            <a:r>
              <a:rPr lang="es-ES" sz="2500" dirty="0"/>
              <a:t>herramientas institucionales con que cuenta el MSP para incentivar el desarrollo de los RHS aún son </a:t>
            </a:r>
            <a:r>
              <a:rPr lang="es-ES" sz="2500" dirty="0" smtClean="0"/>
              <a:t>escasas pues depende </a:t>
            </a:r>
            <a:r>
              <a:rPr lang="es-ES" sz="2500" dirty="0"/>
              <a:t>de la capacidad y voluntad de los diferentes organismos de coordinar </a:t>
            </a:r>
            <a:r>
              <a:rPr lang="es-ES" sz="2500" dirty="0" smtClean="0"/>
              <a:t>interinstitucionalmente (prestadores asistenciales, Ministerios, instituciones educativas, sindicatos y gremios). Sin </a:t>
            </a:r>
            <a:r>
              <a:rPr lang="es-ES" sz="2500" dirty="0"/>
              <a:t>embargo existe una oportunidad de mejorar las capacidades institucionales a partir de la Reforma de la Salud, buscando un fortalecimiento del área de RHS que permita mejorar los sistemas de información disponibles y la coordinación con el resto de los actores del campo como parte del ejercicio de </a:t>
            </a:r>
            <a:r>
              <a:rPr lang="es-ES" sz="2500" dirty="0" smtClean="0"/>
              <a:t>una rectoría compartida. </a:t>
            </a:r>
            <a:endParaRPr lang="es-ES" sz="2500" dirty="0"/>
          </a:p>
          <a:p>
            <a:pPr algn="just">
              <a:defRPr/>
            </a:pPr>
            <a:endParaRPr lang="es-ES" dirty="0" smtClean="0"/>
          </a:p>
          <a:p>
            <a:pPr>
              <a:defRPr/>
            </a:pPr>
            <a:endParaRPr lang="es-ES" dirty="0"/>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394" y="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algn="ctr">
              <a:defRPr/>
            </a:pPr>
            <a:r>
              <a:rPr lang="es-ES" sz="3600" dirty="0"/>
              <a:t>El fortalecimiento de la Rectoría. Avances.	</a:t>
            </a:r>
          </a:p>
        </p:txBody>
      </p:sp>
      <p:sp>
        <p:nvSpPr>
          <p:cNvPr id="3" name="2 Marcador de contenido"/>
          <p:cNvSpPr>
            <a:spLocks noGrp="1"/>
          </p:cNvSpPr>
          <p:nvPr>
            <p:ph idx="1"/>
          </p:nvPr>
        </p:nvSpPr>
        <p:spPr>
          <a:xfrm>
            <a:off x="179389" y="1600200"/>
            <a:ext cx="8278811" cy="4876800"/>
          </a:xfrm>
        </p:spPr>
        <p:txBody>
          <a:bodyPr>
            <a:normAutofit fontScale="85000" lnSpcReduction="20000"/>
          </a:bodyPr>
          <a:lstStyle/>
          <a:p>
            <a:pPr algn="just">
              <a:defRPr/>
            </a:pPr>
            <a:r>
              <a:rPr lang="es-UY" dirty="0"/>
              <a:t>Creación de la División de Recursos Humanos del </a:t>
            </a:r>
            <a:r>
              <a:rPr lang="es-UY" dirty="0" smtClean="0"/>
              <a:t>SNIS en 2010.</a:t>
            </a:r>
          </a:p>
          <a:p>
            <a:pPr algn="just">
              <a:defRPr/>
            </a:pPr>
            <a:r>
              <a:rPr lang="es-UY" dirty="0" smtClean="0"/>
              <a:t>Mejora </a:t>
            </a:r>
            <a:r>
              <a:rPr lang="es-UY" dirty="0"/>
              <a:t>de los Sistemas de Información</a:t>
            </a:r>
            <a:r>
              <a:rPr lang="es-UY" dirty="0" smtClean="0"/>
              <a:t>.</a:t>
            </a:r>
            <a:r>
              <a:rPr lang="es-ES" dirty="0"/>
              <a:t> </a:t>
            </a:r>
            <a:endParaRPr lang="es-ES" dirty="0" smtClean="0"/>
          </a:p>
          <a:p>
            <a:pPr algn="just">
              <a:defRPr/>
            </a:pPr>
            <a:r>
              <a:rPr lang="es-ES" dirty="0"/>
              <a:t>Informatización del registro de </a:t>
            </a:r>
            <a:r>
              <a:rPr lang="es-ES" dirty="0" smtClean="0"/>
              <a:t>profesionales.</a:t>
            </a:r>
            <a:endParaRPr lang="es-UY" dirty="0"/>
          </a:p>
          <a:p>
            <a:pPr algn="just">
              <a:defRPr/>
            </a:pPr>
            <a:r>
              <a:rPr lang="es-ES" dirty="0" smtClean="0"/>
              <a:t>Creación de </a:t>
            </a:r>
            <a:r>
              <a:rPr lang="es-ES" dirty="0"/>
              <a:t>mecanismos de coordinación interinstitucional en materia de RHS </a:t>
            </a:r>
            <a:r>
              <a:rPr lang="es-ES" dirty="0" smtClean="0"/>
              <a:t>(Ejercicio </a:t>
            </a:r>
            <a:r>
              <a:rPr lang="es-ES" dirty="0"/>
              <a:t>coordinado de la autoridad sanitaria en recursos humanos (MSP-MEC-UDELAR-MTSS</a:t>
            </a:r>
            <a:r>
              <a:rPr lang="es-ES" dirty="0" smtClean="0"/>
              <a:t>).</a:t>
            </a:r>
            <a:endParaRPr lang="es-ES" dirty="0"/>
          </a:p>
          <a:p>
            <a:pPr lvl="1" algn="just">
              <a:defRPr/>
            </a:pPr>
            <a:r>
              <a:rPr lang="es-ES" dirty="0" smtClean="0"/>
              <a:t>Observatorio </a:t>
            </a:r>
            <a:r>
              <a:rPr lang="es-ES" dirty="0"/>
              <a:t>de Recursos Humanos en Salud.</a:t>
            </a:r>
          </a:p>
          <a:p>
            <a:pPr lvl="1" algn="just">
              <a:defRPr/>
            </a:pPr>
            <a:r>
              <a:rPr lang="es-ES" dirty="0"/>
              <a:t>Participación en los consejos de salarios del subsector privado reinstalados a partir de 2005.</a:t>
            </a:r>
          </a:p>
          <a:p>
            <a:pPr lvl="1" algn="just">
              <a:defRPr/>
            </a:pPr>
            <a:r>
              <a:rPr lang="es-ES" dirty="0"/>
              <a:t>Lanzamiento del Nodo Uruguay del Campus Virtual de Salud </a:t>
            </a:r>
            <a:r>
              <a:rPr lang="es-ES" dirty="0" smtClean="0"/>
              <a:t>Pública, 2011.</a:t>
            </a:r>
            <a:endParaRPr lang="es-ES" dirty="0"/>
          </a:p>
          <a:p>
            <a:pPr marL="548640" lvl="2" indent="0" algn="just">
              <a:buFont typeface="Arial" charset="0"/>
              <a:buNone/>
              <a:defRPr/>
            </a:pPr>
            <a:endParaRPr lang="es-ES" sz="1200" dirty="0"/>
          </a:p>
          <a:p>
            <a:pPr algn="just">
              <a:defRPr/>
            </a:pPr>
            <a:r>
              <a:rPr lang="es-ES" sz="2500" dirty="0"/>
              <a:t>Cambios en materia de regulación de las profesiones.</a:t>
            </a:r>
          </a:p>
          <a:p>
            <a:pPr lvl="1" algn="just">
              <a:defRPr/>
            </a:pPr>
            <a:r>
              <a:rPr lang="es-ES" dirty="0"/>
              <a:t>Colaboración del MSP para la modificación de Ley de Residencias Médicas.</a:t>
            </a:r>
          </a:p>
          <a:p>
            <a:pPr lvl="1" algn="just">
              <a:defRPr/>
            </a:pPr>
            <a:r>
              <a:rPr lang="es-ES" dirty="0"/>
              <a:t>Colaboración en la elaboración de la ley que regula el ejercicio de la Profesión de Enfermería. </a:t>
            </a:r>
          </a:p>
          <a:p>
            <a:pPr lvl="1" algn="just">
              <a:defRPr/>
            </a:pPr>
            <a:r>
              <a:rPr lang="es-ES" dirty="0"/>
              <a:t>Colaboración en la elaboración del proyecto de ley de residencias de enfermería presentado ante el parlamento. </a:t>
            </a:r>
          </a:p>
          <a:p>
            <a:pPr lvl="1" algn="just">
              <a:defRPr/>
            </a:pPr>
            <a:r>
              <a:rPr lang="es-ES" dirty="0"/>
              <a:t>Elaboración de proyecto de regulación del ejercicio de la fisioterapia.</a:t>
            </a:r>
          </a:p>
          <a:p>
            <a:pPr marL="609600" indent="-609600">
              <a:buFont typeface="Wingdings" pitchFamily="2" charset="2"/>
              <a:buAutoNum type="arabicPeriod"/>
              <a:defRPr/>
            </a:pPr>
            <a:endParaRPr lang="es-ES" dirty="0"/>
          </a:p>
          <a:p>
            <a:pPr marL="609600" indent="-609600">
              <a:buFont typeface="Wingdings" pitchFamily="2" charset="2"/>
              <a:buAutoNum type="arabicPeriod"/>
              <a:defRPr/>
            </a:pPr>
            <a:endParaRPr lang="es-ES" dirty="0" smtClean="0"/>
          </a:p>
          <a:p>
            <a:pPr>
              <a:defRPr/>
            </a:pPr>
            <a:endParaRPr lang="es-ES" dirty="0"/>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4257"/>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_tradnl" sz="3600" dirty="0" smtClean="0"/>
              <a:t>Los RRHH en la Reforma. </a:t>
            </a:r>
            <a:r>
              <a:rPr lang="es-ES" sz="3600" dirty="0" smtClean="0"/>
              <a:t>Desafíos.</a:t>
            </a:r>
            <a:endParaRPr lang="es-ES" sz="3600" dirty="0"/>
          </a:p>
        </p:txBody>
      </p:sp>
      <p:sp>
        <p:nvSpPr>
          <p:cNvPr id="3" name="2 Marcador de contenido"/>
          <p:cNvSpPr>
            <a:spLocks noGrp="1"/>
          </p:cNvSpPr>
          <p:nvPr>
            <p:ph idx="1"/>
          </p:nvPr>
        </p:nvSpPr>
        <p:spPr>
          <a:xfrm>
            <a:off x="0" y="1600200"/>
            <a:ext cx="8305800" cy="4525963"/>
          </a:xfrm>
        </p:spPr>
        <p:txBody>
          <a:bodyPr>
            <a:normAutofit/>
          </a:bodyPr>
          <a:lstStyle/>
          <a:p>
            <a:pPr marL="0" indent="0" algn="just">
              <a:buNone/>
              <a:defRPr/>
            </a:pPr>
            <a:r>
              <a:rPr lang="es-ES" dirty="0" smtClean="0"/>
              <a:t>La </a:t>
            </a:r>
            <a:r>
              <a:rPr lang="es-ES" dirty="0"/>
              <a:t>reforma sanitaria amplió los derechos de acceso sanitario a muchos grupos sub-atendidos. Sin embargo, estos derechos de acceso se ven limitados en amplias zonas del </a:t>
            </a:r>
            <a:r>
              <a:rPr lang="es-ES" dirty="0" smtClean="0"/>
              <a:t>territorio por la escasez tanto de RHUS, como tecnológicos o de infraestructura edilicia.</a:t>
            </a:r>
          </a:p>
          <a:p>
            <a:pPr marL="0" indent="0" algn="just">
              <a:buNone/>
              <a:defRPr/>
            </a:pPr>
            <a:endParaRPr lang="es-ES" dirty="0" smtClean="0"/>
          </a:p>
          <a:p>
            <a:pPr marL="0" indent="0" algn="just">
              <a:buNone/>
              <a:defRPr/>
            </a:pPr>
            <a:r>
              <a:rPr lang="es-ES_tradnl" b="1" dirty="0" err="1" smtClean="0"/>
              <a:t>Desafìos</a:t>
            </a:r>
            <a:r>
              <a:rPr lang="es-ES_tradnl" b="1" dirty="0" smtClean="0"/>
              <a:t>:</a:t>
            </a:r>
          </a:p>
          <a:p>
            <a:pPr marL="0" indent="0" algn="just">
              <a:buNone/>
              <a:defRPr/>
            </a:pPr>
            <a:endParaRPr lang="es-ES_tradnl" b="1" dirty="0" smtClean="0"/>
          </a:p>
          <a:p>
            <a:pPr algn="just">
              <a:defRPr/>
            </a:pPr>
            <a:r>
              <a:rPr lang="es-ES_tradnl" b="1" dirty="0" smtClean="0"/>
              <a:t>Composición (especialidades criticas. </a:t>
            </a:r>
            <a:r>
              <a:rPr lang="es-ES_tradnl" b="1" dirty="0" err="1" smtClean="0"/>
              <a:t>Medicos</a:t>
            </a:r>
            <a:r>
              <a:rPr lang="es-ES_tradnl" b="1" dirty="0" smtClean="0"/>
              <a:t> enfermeras).</a:t>
            </a:r>
          </a:p>
          <a:p>
            <a:pPr algn="just">
              <a:defRPr/>
            </a:pPr>
            <a:r>
              <a:rPr lang="es-ES_tradnl" b="1" dirty="0" smtClean="0"/>
              <a:t>Fragmentación de los cargos </a:t>
            </a:r>
            <a:r>
              <a:rPr lang="es-ES_tradnl" b="1" dirty="0" err="1" smtClean="0"/>
              <a:t>intra</a:t>
            </a:r>
            <a:r>
              <a:rPr lang="es-ES_tradnl" b="1" dirty="0" smtClean="0"/>
              <a:t> e interinstitucional.</a:t>
            </a:r>
          </a:p>
          <a:p>
            <a:pPr algn="just">
              <a:defRPr/>
            </a:pPr>
            <a:r>
              <a:rPr lang="es-ES_tradnl" b="1" dirty="0"/>
              <a:t>Distribución (territorial, publico-privado</a:t>
            </a:r>
            <a:r>
              <a:rPr lang="es-ES_tradnl" b="1" dirty="0" smtClean="0"/>
              <a:t>).</a:t>
            </a:r>
            <a:endParaRPr lang="es-ES" dirty="0" smtClean="0"/>
          </a:p>
          <a:p>
            <a:pPr marL="0" indent="0" algn="just">
              <a:buNone/>
              <a:defRPr/>
            </a:pPr>
            <a:endParaRPr lang="es-ES" dirty="0" smtClean="0"/>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9597"/>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0870901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pPr marL="0" indent="0" algn="ctr">
              <a:defRPr/>
            </a:pPr>
            <a:r>
              <a:rPr lang="es-ES_tradnl" sz="2400" dirty="0" smtClean="0"/>
              <a:t>Desafíos. Composición de los RHS </a:t>
            </a:r>
            <a:r>
              <a:rPr lang="es-ES_tradnl" sz="2400" dirty="0"/>
              <a:t>(especialidades criticas. </a:t>
            </a:r>
            <a:r>
              <a:rPr lang="es-ES_tradnl" sz="2400" dirty="0" smtClean="0"/>
              <a:t>Médicos </a:t>
            </a:r>
            <a:r>
              <a:rPr lang="es-ES_tradnl" sz="2400" dirty="0"/>
              <a:t>enfermeras</a:t>
            </a:r>
            <a:r>
              <a:rPr lang="es-ES_tradnl" sz="2400" dirty="0" smtClean="0"/>
              <a:t>).</a:t>
            </a:r>
            <a:endParaRPr lang="es-ES" sz="2400" dirty="0"/>
          </a:p>
        </p:txBody>
      </p:sp>
      <p:pic>
        <p:nvPicPr>
          <p:cNvPr id="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9" y="1556792"/>
            <a:ext cx="5760639" cy="36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4 Rectángulo"/>
          <p:cNvSpPr/>
          <p:nvPr/>
        </p:nvSpPr>
        <p:spPr>
          <a:xfrm>
            <a:off x="1043608" y="5661248"/>
            <a:ext cx="6624736" cy="646331"/>
          </a:xfrm>
          <a:prstGeom prst="rect">
            <a:avLst/>
          </a:prstGeom>
        </p:spPr>
        <p:txBody>
          <a:bodyPr wrap="square">
            <a:spAutoFit/>
          </a:bodyPr>
          <a:lstStyle/>
          <a:p>
            <a:r>
              <a:rPr lang="es-ES" dirty="0"/>
              <a:t>3 médicos – 1licenciada enfermería </a:t>
            </a:r>
          </a:p>
          <a:p>
            <a:r>
              <a:rPr lang="es-ES" dirty="0"/>
              <a:t>1 médico – 1 auxiliar enfermería</a:t>
            </a:r>
          </a:p>
        </p:txBody>
      </p:sp>
      <p:sp>
        <p:nvSpPr>
          <p:cNvPr id="9" name="8 Rectángulo"/>
          <p:cNvSpPr/>
          <p:nvPr/>
        </p:nvSpPr>
        <p:spPr>
          <a:xfrm>
            <a:off x="539552" y="5229200"/>
            <a:ext cx="7344816" cy="276999"/>
          </a:xfrm>
          <a:prstGeom prst="rect">
            <a:avLst/>
          </a:prstGeom>
        </p:spPr>
        <p:txBody>
          <a:bodyPr wrap="square">
            <a:spAutoFit/>
          </a:bodyPr>
          <a:lstStyle/>
          <a:p>
            <a:r>
              <a:rPr lang="es-ES" sz="1200" dirty="0"/>
              <a:t>Fuente: Elaboración propia. Datos Caja Jubilaciones Pensiones de Profesionales Universitarios (CJPPU)</a:t>
            </a:r>
          </a:p>
        </p:txBody>
      </p:sp>
      <p:pic>
        <p:nvPicPr>
          <p:cNvPr id="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EUROsociAL"/>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20782" y="866"/>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729327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3600" dirty="0"/>
              <a:t>Especialidades «críticas</a:t>
            </a:r>
            <a:r>
              <a:rPr lang="es-ES" sz="3600" dirty="0" smtClean="0"/>
              <a:t>»</a:t>
            </a:r>
            <a:endParaRPr lang="es-ES" sz="3600" dirty="0"/>
          </a:p>
        </p:txBody>
      </p:sp>
      <p:sp>
        <p:nvSpPr>
          <p:cNvPr id="3" name="2 Marcador de contenido"/>
          <p:cNvSpPr>
            <a:spLocks noGrp="1"/>
          </p:cNvSpPr>
          <p:nvPr>
            <p:ph idx="1"/>
          </p:nvPr>
        </p:nvSpPr>
        <p:spPr>
          <a:xfrm>
            <a:off x="0" y="1295400"/>
            <a:ext cx="8354291" cy="4724400"/>
          </a:xfrm>
        </p:spPr>
        <p:txBody>
          <a:bodyPr>
            <a:normAutofit/>
          </a:bodyPr>
          <a:lstStyle/>
          <a:p>
            <a:pPr algn="just"/>
            <a:r>
              <a:rPr lang="es-ES" dirty="0"/>
              <a:t>En lo que refiere a las especialidades médicas, existen algunas que en general son consideradas “críticas” por contar con un número reducido de profesionales formados. </a:t>
            </a:r>
            <a:endParaRPr lang="es-ES" dirty="0" smtClean="0"/>
          </a:p>
          <a:p>
            <a:pPr algn="just"/>
            <a:r>
              <a:rPr lang="es-ES" dirty="0" smtClean="0"/>
              <a:t>Ámbito </a:t>
            </a:r>
            <a:r>
              <a:rPr lang="es-ES" dirty="0"/>
              <a:t>de ejercicio profesional está asociado a enfermedades de baja prevalencia. </a:t>
            </a:r>
            <a:endParaRPr lang="es-ES" dirty="0" smtClean="0"/>
          </a:p>
          <a:p>
            <a:pPr algn="just"/>
            <a:r>
              <a:rPr lang="es-ES" dirty="0" smtClean="0"/>
              <a:t>La </a:t>
            </a:r>
            <a:r>
              <a:rPr lang="es-ES" dirty="0"/>
              <a:t>baja cantidad de recursos humanos formados se traduce en este caso en escasez relativa porque se conjuga con los problemas de fragmentación del mercado de trabajo </a:t>
            </a:r>
            <a:endParaRPr lang="es-ES" dirty="0" smtClean="0"/>
          </a:p>
          <a:p>
            <a:pPr algn="just"/>
            <a:r>
              <a:rPr lang="es-ES" dirty="0" smtClean="0"/>
              <a:t>La </a:t>
            </a:r>
            <a:r>
              <a:rPr lang="es-ES" dirty="0"/>
              <a:t>existencia de pocos especialistas </a:t>
            </a:r>
            <a:r>
              <a:rPr lang="es-ES" dirty="0" smtClean="0"/>
              <a:t>formados genera </a:t>
            </a:r>
            <a:r>
              <a:rPr lang="es-ES" dirty="0"/>
              <a:t>pequeños grupos de poder que están a cargo de todo el proceso de formación e inserción laboral anulando de esta manera la capacidad rectora del MSP e incluso de las propias instituciones rectoras de los aspectos formativos como la </a:t>
            </a:r>
            <a:r>
              <a:rPr lang="es-ES" dirty="0" err="1"/>
              <a:t>UdelaR</a:t>
            </a:r>
            <a:r>
              <a:rPr lang="es-ES" dirty="0"/>
              <a:t>. </a:t>
            </a:r>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854747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28600"/>
            <a:ext cx="8229600" cy="1143000"/>
          </a:xfrm>
        </p:spPr>
        <p:txBody>
          <a:bodyPr/>
          <a:lstStyle/>
          <a:p>
            <a:pPr algn="ctr"/>
            <a:r>
              <a:rPr lang="es-ES" sz="3600" dirty="0"/>
              <a:t>Fragmentación de los cargos</a:t>
            </a:r>
          </a:p>
        </p:txBody>
      </p:sp>
      <p:sp>
        <p:nvSpPr>
          <p:cNvPr id="4" name="3 Rectángulo"/>
          <p:cNvSpPr/>
          <p:nvPr/>
        </p:nvSpPr>
        <p:spPr>
          <a:xfrm>
            <a:off x="0" y="1981200"/>
            <a:ext cx="8458200" cy="2585323"/>
          </a:xfrm>
          <a:prstGeom prst="rect">
            <a:avLst/>
          </a:prstGeom>
        </p:spPr>
        <p:txBody>
          <a:bodyPr wrap="square">
            <a:spAutoFit/>
          </a:bodyPr>
          <a:lstStyle/>
          <a:p>
            <a:pPr marL="285750" indent="-285750" algn="just">
              <a:buFont typeface="Arial" pitchFamily="34" charset="0"/>
              <a:buChar char="•"/>
            </a:pPr>
            <a:r>
              <a:rPr lang="es-ES" b="1" dirty="0"/>
              <a:t>Dentro de las instituciones</a:t>
            </a:r>
          </a:p>
          <a:p>
            <a:pPr algn="just"/>
            <a:r>
              <a:rPr lang="es-ES" dirty="0"/>
              <a:t>Sector privado: cargos de baja carga horaria y asignados a una única área. (cargos promedio en una institución: médicos 3; enfermeras 2.6)</a:t>
            </a:r>
          </a:p>
          <a:p>
            <a:pPr algn="just"/>
            <a:r>
              <a:rPr lang="es-ES" dirty="0"/>
              <a:t>Sector público: </a:t>
            </a:r>
            <a:r>
              <a:rPr lang="es-ES" dirty="0" smtClean="0"/>
              <a:t>cargos </a:t>
            </a:r>
            <a:r>
              <a:rPr lang="es-ES" dirty="0"/>
              <a:t>asignados a una única unidad ejecutora y a una única </a:t>
            </a:r>
            <a:r>
              <a:rPr lang="es-ES" dirty="0" smtClean="0"/>
              <a:t>área</a:t>
            </a:r>
          </a:p>
          <a:p>
            <a:pPr algn="just"/>
            <a:endParaRPr lang="es-ES" dirty="0"/>
          </a:p>
          <a:p>
            <a:pPr marL="285750" indent="-285750" algn="just">
              <a:buFont typeface="Arial" pitchFamily="34" charset="0"/>
              <a:buChar char="•"/>
            </a:pPr>
            <a:r>
              <a:rPr lang="es-ES" b="1" dirty="0"/>
              <a:t>Entre instituciones</a:t>
            </a:r>
          </a:p>
          <a:p>
            <a:pPr algn="just"/>
            <a:r>
              <a:rPr lang="es-ES" dirty="0"/>
              <a:t>El </a:t>
            </a:r>
            <a:r>
              <a:rPr lang="es-ES" dirty="0" err="1"/>
              <a:t>multiempleo</a:t>
            </a:r>
            <a:r>
              <a:rPr lang="es-ES" dirty="0"/>
              <a:t> IAMC – ASSE en los médicos es de 55% y en enfermería 15%. </a:t>
            </a:r>
          </a:p>
          <a:p>
            <a:pPr algn="just"/>
            <a:r>
              <a:rPr lang="es-ES" dirty="0"/>
              <a:t>En el caso de enfermería, considerando la ECH el </a:t>
            </a:r>
            <a:r>
              <a:rPr lang="es-ES" dirty="0" err="1"/>
              <a:t>multiempleo</a:t>
            </a:r>
            <a:r>
              <a:rPr lang="es-ES" dirty="0"/>
              <a:t> asciende a 32%. </a:t>
            </a:r>
          </a:p>
        </p:txBody>
      </p:sp>
      <p:pic>
        <p:nvPicPr>
          <p:cNvPr id="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733356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sz="3600" dirty="0" smtClean="0"/>
              <a:t>Disponibilidad de RHS.</a:t>
            </a:r>
            <a:endParaRPr lang="es-ES" sz="3600"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19672" y="1628800"/>
            <a:ext cx="6192688" cy="39131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5 Rectángulo"/>
          <p:cNvSpPr/>
          <p:nvPr/>
        </p:nvSpPr>
        <p:spPr>
          <a:xfrm>
            <a:off x="971600" y="5661248"/>
            <a:ext cx="8172400" cy="276999"/>
          </a:xfrm>
          <a:prstGeom prst="rect">
            <a:avLst/>
          </a:prstGeom>
        </p:spPr>
        <p:txBody>
          <a:bodyPr wrap="square">
            <a:spAutoFit/>
          </a:bodyPr>
          <a:lstStyle/>
          <a:p>
            <a:r>
              <a:rPr lang="es-ES" sz="1200" b="1" dirty="0"/>
              <a:t> Fuente:</a:t>
            </a:r>
            <a:r>
              <a:rPr lang="es-ES" sz="1200" dirty="0"/>
              <a:t> Elaboración propia. Datos Caja Jubilaciones Pensiones de Profesionales Universitarios (CJPPU)</a:t>
            </a:r>
          </a:p>
        </p:txBody>
      </p:sp>
      <p:pic>
        <p:nvPicPr>
          <p:cNvPr id="5"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EUROsociAL"/>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62009" y="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639364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27470" y="95469"/>
            <a:ext cx="7995372" cy="718342"/>
          </a:xfrm>
        </p:spPr>
        <p:txBody>
          <a:bodyPr>
            <a:normAutofit/>
          </a:bodyPr>
          <a:lstStyle/>
          <a:p>
            <a:pPr algn="ctr"/>
            <a:r>
              <a:rPr lang="es-ES_tradnl" sz="3600" dirty="0" smtClean="0"/>
              <a:t>Equidad en la disponibilidad de RRHH</a:t>
            </a:r>
            <a:endParaRPr lang="es-ES" sz="3600" dirty="0"/>
          </a:p>
        </p:txBody>
      </p:sp>
      <p:pic>
        <p:nvPicPr>
          <p:cNvPr id="4" name="3 Marcador de contenido"/>
          <p:cNvPicPr>
            <a:picLocks noGrp="1"/>
          </p:cNvPicPr>
          <p:nvPr>
            <p:ph idx="1"/>
          </p:nvPr>
        </p:nvPicPr>
        <p:blipFill>
          <a:blip r:embed="rId2" cstate="print">
            <a:extLst>
              <a:ext uri="{28A0092B-C50C-407E-A947-70E740481C1C}">
                <a14:useLocalDpi xmlns:a14="http://schemas.microsoft.com/office/drawing/2010/main" val="0"/>
              </a:ext>
            </a:extLst>
          </a:blip>
          <a:stretch>
            <a:fillRect/>
          </a:stretch>
        </p:blipFill>
        <p:spPr bwMode="auto">
          <a:xfrm>
            <a:off x="-762000" y="1614532"/>
            <a:ext cx="6015996" cy="5503396"/>
          </a:xfrm>
          <a:prstGeom prst="rect">
            <a:avLst/>
          </a:prstGeom>
          <a:noFill/>
          <a:ln>
            <a:noFill/>
          </a:ln>
        </p:spPr>
      </p:pic>
      <p:sp>
        <p:nvSpPr>
          <p:cNvPr id="5" name="4 Rectángulo"/>
          <p:cNvSpPr/>
          <p:nvPr/>
        </p:nvSpPr>
        <p:spPr>
          <a:xfrm>
            <a:off x="4799620" y="4191000"/>
            <a:ext cx="3429000" cy="1569660"/>
          </a:xfrm>
          <a:prstGeom prst="rect">
            <a:avLst/>
          </a:prstGeom>
        </p:spPr>
        <p:txBody>
          <a:bodyPr wrap="square">
            <a:spAutoFit/>
          </a:bodyPr>
          <a:lstStyle/>
          <a:p>
            <a:pPr lvl="0" algn="just">
              <a:lnSpc>
                <a:spcPct val="150000"/>
              </a:lnSpc>
            </a:pPr>
            <a:r>
              <a:rPr lang="es-ES" sz="1600" dirty="0">
                <a:solidFill>
                  <a:prstClr val="black"/>
                </a:solidFill>
                <a:latin typeface="Century Schoolbook"/>
              </a:rPr>
              <a:t>La densidad de médicos en Montevideo es 61% mayor que en el interior, y en enfermería la brecha asciende a 263%</a:t>
            </a:r>
            <a:endParaRPr lang="es-UY" sz="1600" dirty="0">
              <a:solidFill>
                <a:prstClr val="black"/>
              </a:solidFill>
              <a:latin typeface="Century Schoolbook"/>
            </a:endParaRPr>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1828800"/>
            <a:ext cx="4646241"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2 Rectángulo"/>
          <p:cNvSpPr/>
          <p:nvPr/>
        </p:nvSpPr>
        <p:spPr>
          <a:xfrm>
            <a:off x="579931" y="1114893"/>
            <a:ext cx="7696200" cy="646331"/>
          </a:xfrm>
          <a:prstGeom prst="rect">
            <a:avLst/>
          </a:prstGeom>
        </p:spPr>
        <p:txBody>
          <a:bodyPr wrap="square">
            <a:spAutoFit/>
          </a:bodyPr>
          <a:lstStyle/>
          <a:p>
            <a:r>
              <a:rPr lang="es-ES" dirty="0" smtClean="0"/>
              <a:t>Densidad de Recursos Humanos cada 10.000 habitantes según lugar de residencia.</a:t>
            </a:r>
            <a:endParaRPr lang="es-ES" dirty="0"/>
          </a:p>
        </p:txBody>
      </p:sp>
      <p:pic>
        <p:nvPicPr>
          <p:cNvPr id="7"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EUROsociAL"/>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0" y="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496901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1227" y="1358900"/>
            <a:ext cx="8382000" cy="4651375"/>
          </a:xfrm>
        </p:spPr>
        <p:txBody>
          <a:bodyPr rtlCol="0">
            <a:normAutofit fontScale="90000"/>
          </a:bodyPr>
          <a:lstStyle/>
          <a:p>
            <a:pPr algn="l" eaLnBrk="1" fontAlgn="auto" hangingPunct="1">
              <a:spcAft>
                <a:spcPts val="0"/>
              </a:spcAft>
              <a:defRPr/>
            </a:pPr>
            <a:r>
              <a:rPr lang="es-UY" sz="2700" dirty="0" smtClean="0"/>
              <a:t>+ </a:t>
            </a:r>
            <a:r>
              <a:rPr lang="es-UY" sz="2200" dirty="0" smtClean="0"/>
              <a:t>Implementación de la Reforma del Sector a través de la aplicación de la ley 18.211.</a:t>
            </a:r>
            <a:br>
              <a:rPr lang="es-UY" sz="2200" dirty="0" smtClean="0"/>
            </a:br>
            <a:r>
              <a:rPr lang="es-UY" sz="2200" dirty="0" smtClean="0"/>
              <a:t>+  Creación del </a:t>
            </a:r>
            <a:r>
              <a:rPr lang="es-UY" sz="2200" b="1" dirty="0" smtClean="0"/>
              <a:t>Sistema Nacional Integrado de </a:t>
            </a:r>
            <a:r>
              <a:rPr lang="es-UY" sz="2200" b="1" dirty="0"/>
              <a:t>Salud </a:t>
            </a:r>
            <a:r>
              <a:rPr lang="es-UY" sz="2200" dirty="0"/>
              <a:t>como expresión organizativa </a:t>
            </a:r>
            <a:r>
              <a:rPr lang="es-UY" sz="2200" dirty="0" smtClean="0"/>
              <a:t>y funcional </a:t>
            </a:r>
            <a:r>
              <a:rPr lang="es-UY" sz="2200" dirty="0"/>
              <a:t>de la red asistencial de servicios de salud </a:t>
            </a:r>
            <a:r>
              <a:rPr lang="es-UY" sz="2200" dirty="0" smtClean="0"/>
              <a:t>públicos </a:t>
            </a:r>
            <a:r>
              <a:rPr lang="es-UY" sz="2200" dirty="0"/>
              <a:t>y privados sin </a:t>
            </a:r>
            <a:r>
              <a:rPr lang="es-UY" sz="2200" dirty="0" smtClean="0"/>
              <a:t>fines de </a:t>
            </a:r>
            <a:r>
              <a:rPr lang="es-UY" sz="2200" dirty="0"/>
              <a:t>lucro las Instituciones de Asistencia Médica Colectiva (IAMC) y el </a:t>
            </a:r>
            <a:r>
              <a:rPr lang="es-UY" sz="2200" dirty="0" smtClean="0"/>
              <a:t>Fondo Nacional </a:t>
            </a:r>
            <a:r>
              <a:rPr lang="es-UY" sz="2200" dirty="0"/>
              <a:t>de Salud (FONASA) para el financiamiento a través de un </a:t>
            </a:r>
            <a:r>
              <a:rPr lang="es-UY" sz="2200" dirty="0" smtClean="0"/>
              <a:t>seguro público </a:t>
            </a:r>
            <a:r>
              <a:rPr lang="es-UY" sz="2200" dirty="0"/>
              <a:t>obligatorio.</a:t>
            </a:r>
            <a:br>
              <a:rPr lang="es-UY" sz="2200" dirty="0"/>
            </a:br>
            <a:r>
              <a:rPr lang="es-UY" sz="2200" dirty="0" smtClean="0"/>
              <a:t>+ Implica:</a:t>
            </a:r>
            <a:br>
              <a:rPr lang="es-UY" sz="2200" dirty="0" smtClean="0"/>
            </a:br>
            <a:r>
              <a:rPr lang="es-UY" sz="2700" dirty="0"/>
              <a:t>	</a:t>
            </a:r>
            <a:r>
              <a:rPr lang="es-UY" sz="2200" dirty="0" smtClean="0"/>
              <a:t>* Cambio en el modelo de atención </a:t>
            </a:r>
            <a:br>
              <a:rPr lang="es-UY" sz="2200" dirty="0" smtClean="0"/>
            </a:br>
            <a:r>
              <a:rPr lang="es-UY" sz="2200" dirty="0"/>
              <a:t>	</a:t>
            </a:r>
            <a:r>
              <a:rPr lang="es-UY" sz="2200" dirty="0" smtClean="0"/>
              <a:t>* Cambio en el modelo de financiamiento</a:t>
            </a:r>
            <a:br>
              <a:rPr lang="es-UY" sz="2200" dirty="0" smtClean="0"/>
            </a:br>
            <a:r>
              <a:rPr lang="es-UY" sz="2200" dirty="0"/>
              <a:t>	</a:t>
            </a:r>
            <a:r>
              <a:rPr lang="es-UY" sz="2200" dirty="0" smtClean="0"/>
              <a:t>* Cambio en el modelo de gestión</a:t>
            </a:r>
            <a:r>
              <a:rPr lang="es-UY" sz="2000" dirty="0" smtClean="0"/>
              <a:t> </a:t>
            </a:r>
            <a:br>
              <a:rPr lang="es-UY" sz="2000" dirty="0" smtClean="0"/>
            </a:br>
            <a:r>
              <a:rPr lang="es-UY" sz="2200" dirty="0"/>
              <a:t/>
            </a:r>
            <a:br>
              <a:rPr lang="es-UY" sz="2200" dirty="0"/>
            </a:br>
            <a:r>
              <a:rPr lang="es-UY" sz="2200" dirty="0"/>
              <a:t>+ La estrategia sectorial </a:t>
            </a:r>
            <a:r>
              <a:rPr lang="es-UY" sz="2200" dirty="0" smtClean="0"/>
              <a:t>en materia </a:t>
            </a:r>
            <a:r>
              <a:rPr lang="es-UY" sz="2200" dirty="0"/>
              <a:t>de salud está estrechamente ligada a definiciones en materia de </a:t>
            </a:r>
            <a:r>
              <a:rPr lang="es-UY" sz="2200" dirty="0" smtClean="0"/>
              <a:t>política económica</a:t>
            </a:r>
            <a:r>
              <a:rPr lang="es-UY" sz="2200" dirty="0"/>
              <a:t>, atendiendo a la contribución diferencial de los usuarios de acuerdo </a:t>
            </a:r>
            <a:r>
              <a:rPr lang="es-UY" sz="2200" dirty="0" smtClean="0"/>
              <a:t>a sus </a:t>
            </a:r>
            <a:r>
              <a:rPr lang="es-UY" sz="2200" dirty="0"/>
              <a:t>ingresos y sus necesidades</a:t>
            </a:r>
            <a:endParaRPr lang="en-US" sz="3100" dirty="0"/>
          </a:p>
        </p:txBody>
      </p:sp>
      <p:pic>
        <p:nvPicPr>
          <p:cNvPr id="4099" name="Picture 2" descr="EUROsociAL"/>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31750" y="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Rectángulo"/>
          <p:cNvSpPr/>
          <p:nvPr/>
        </p:nvSpPr>
        <p:spPr>
          <a:xfrm>
            <a:off x="3054350" y="896938"/>
            <a:ext cx="2640013" cy="461962"/>
          </a:xfrm>
          <a:prstGeom prst="rect">
            <a:avLst/>
          </a:prstGeom>
        </p:spPr>
        <p:txBody>
          <a:bodyPr wrap="none">
            <a:spAutoFit/>
          </a:bodyPr>
          <a:lstStyle/>
          <a:p>
            <a:pPr algn="ctr">
              <a:defRPr/>
            </a:pPr>
            <a:r>
              <a:rPr lang="es-UY" sz="2400" b="1" dirty="0">
                <a:latin typeface="+mn-lt"/>
              </a:rPr>
              <a:t>SISTEMA DE SALUD</a:t>
            </a:r>
          </a:p>
        </p:txBody>
      </p:sp>
      <p:pic>
        <p:nvPicPr>
          <p:cNvPr id="7"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614" y="304800"/>
            <a:ext cx="8208818" cy="990600"/>
          </a:xfrm>
        </p:spPr>
        <p:txBody>
          <a:bodyPr/>
          <a:lstStyle/>
          <a:p>
            <a:pPr algn="ctr"/>
            <a:r>
              <a:rPr lang="es-ES_tradnl" sz="3600" dirty="0"/>
              <a:t>Equidad en la disponibilidad de RRHH.</a:t>
            </a:r>
            <a:br>
              <a:rPr lang="es-ES_tradnl" sz="3600" dirty="0"/>
            </a:br>
            <a:r>
              <a:rPr lang="es-ES" sz="3600" dirty="0"/>
              <a:t>Brechas público-privado.</a:t>
            </a:r>
          </a:p>
        </p:txBody>
      </p:sp>
      <p:sp>
        <p:nvSpPr>
          <p:cNvPr id="3" name="2 Marcador de contenido"/>
          <p:cNvSpPr>
            <a:spLocks noGrp="1"/>
          </p:cNvSpPr>
          <p:nvPr>
            <p:ph idx="1"/>
          </p:nvPr>
        </p:nvSpPr>
        <p:spPr>
          <a:xfrm>
            <a:off x="147998" y="3068960"/>
            <a:ext cx="8229600" cy="460648"/>
          </a:xfrm>
        </p:spPr>
        <p:txBody>
          <a:bodyPr/>
          <a:lstStyle/>
          <a:p>
            <a:pPr marL="0" lvl="0" indent="0" algn="ctr">
              <a:spcBef>
                <a:spcPts val="600"/>
              </a:spcBef>
              <a:buClr>
                <a:srgbClr val="759AA5"/>
              </a:buClr>
              <a:buSzPct val="70000"/>
              <a:buNone/>
            </a:pPr>
            <a:r>
              <a:rPr lang="es-UY" sz="1800" dirty="0">
                <a:solidFill>
                  <a:prstClr val="black"/>
                </a:solidFill>
                <a:latin typeface="Century Schoolbook"/>
              </a:rPr>
              <a:t>Cargos cada 1000 usuarios. (Brecha Montevideo/Interior</a:t>
            </a:r>
            <a:r>
              <a:rPr lang="es-UY" sz="1800" cap="small" dirty="0">
                <a:solidFill>
                  <a:srgbClr val="1D3641"/>
                </a:solidFill>
                <a:latin typeface="Century Schoolbook"/>
              </a:rPr>
              <a:t>)</a:t>
            </a:r>
          </a:p>
          <a:p>
            <a:endParaRPr lang="es-E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3648" y="3789040"/>
            <a:ext cx="5718301" cy="28131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Rectángulo"/>
          <p:cNvSpPr/>
          <p:nvPr/>
        </p:nvSpPr>
        <p:spPr>
          <a:xfrm>
            <a:off x="467544" y="1534156"/>
            <a:ext cx="7992888" cy="1200329"/>
          </a:xfrm>
          <a:prstGeom prst="rect">
            <a:avLst/>
          </a:prstGeom>
        </p:spPr>
        <p:txBody>
          <a:bodyPr wrap="square">
            <a:spAutoFit/>
          </a:bodyPr>
          <a:lstStyle/>
          <a:p>
            <a:pPr algn="just"/>
            <a:r>
              <a:rPr lang="es-ES" dirty="0"/>
              <a:t>En 2005, los salarios de ASSE estaban 31% por debajo del de las IAMC en enfermería y 59% en el caso de los médicos. </a:t>
            </a:r>
            <a:r>
              <a:rPr lang="es-ES" dirty="0" smtClean="0"/>
              <a:t>En </a:t>
            </a:r>
            <a:r>
              <a:rPr lang="es-ES" dirty="0"/>
              <a:t>2009, en el caso de enfermería la diferencia se había eliminado y en los médicos ya se había reducido en un 75%.</a:t>
            </a:r>
          </a:p>
        </p:txBody>
      </p:sp>
      <p:pic>
        <p:nvPicPr>
          <p:cNvPr id="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EUROsociAL"/>
          <p:cNvPicPr>
            <a:picLocks noChangeAspect="1" noChangeArrowheads="1"/>
          </p:cNvPicPr>
          <p:nvPr/>
        </p:nvPicPr>
        <p:blipFill>
          <a:blip r:embed="rId4" r:link="rId5">
            <a:extLst>
              <a:ext uri="{28A0092B-C50C-407E-A947-70E740481C1C}">
                <a14:useLocalDpi xmlns:a14="http://schemas.microsoft.com/office/drawing/2010/main" val="0"/>
              </a:ext>
            </a:extLst>
          </a:blip>
          <a:srcRect/>
          <a:stretch>
            <a:fillRect/>
          </a:stretch>
        </p:blipFill>
        <p:spPr bwMode="auto">
          <a:xfrm>
            <a:off x="-13855" y="13855"/>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37314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188913"/>
            <a:ext cx="7239000" cy="1143000"/>
          </a:xfrm>
        </p:spPr>
        <p:txBody>
          <a:bodyPr>
            <a:normAutofit/>
          </a:bodyPr>
          <a:lstStyle/>
          <a:p>
            <a:pPr algn="ctr" eaLnBrk="1" fontAlgn="auto" hangingPunct="1">
              <a:spcAft>
                <a:spcPts val="0"/>
              </a:spcAft>
              <a:defRPr/>
            </a:pPr>
            <a:r>
              <a:rPr lang="es-MX" sz="3600" dirty="0">
                <a:effectLst>
                  <a:outerShdw blurRad="38100" dist="38100" dir="2700000" algn="tl">
                    <a:srgbClr val="FFFFFF"/>
                  </a:outerShdw>
                </a:effectLst>
              </a:rPr>
              <a:t> PRINCIPALES DESAFÍOS</a:t>
            </a:r>
          </a:p>
        </p:txBody>
      </p:sp>
      <p:sp>
        <p:nvSpPr>
          <p:cNvPr id="9219" name="1 Marcador de contenido"/>
          <p:cNvSpPr>
            <a:spLocks noGrp="1"/>
          </p:cNvSpPr>
          <p:nvPr>
            <p:ph idx="1"/>
          </p:nvPr>
        </p:nvSpPr>
        <p:spPr>
          <a:xfrm>
            <a:off x="395288" y="1628775"/>
            <a:ext cx="7408862" cy="4752975"/>
          </a:xfrm>
          <a:ln>
            <a:solidFill>
              <a:schemeClr val="bg1">
                <a:lumMod val="85000"/>
              </a:schemeClr>
            </a:solidFill>
          </a:ln>
        </p:spPr>
        <p:txBody>
          <a:bodyPr>
            <a:normAutofit/>
          </a:bodyPr>
          <a:lstStyle/>
          <a:p>
            <a:pPr marL="274320" indent="-274320" eaLnBrk="1" fontAlgn="auto" hangingPunct="1">
              <a:lnSpc>
                <a:spcPct val="80000"/>
              </a:lnSpc>
              <a:spcAft>
                <a:spcPts val="0"/>
              </a:spcAft>
              <a:buFont typeface="Wingdings 2"/>
              <a:buChar char=""/>
              <a:defRPr/>
            </a:pPr>
            <a:endParaRPr lang="es-ES" sz="1700" dirty="0" smtClean="0"/>
          </a:p>
          <a:p>
            <a:pPr marL="457200" indent="-457200" algn="just" eaLnBrk="1" fontAlgn="auto" hangingPunct="1">
              <a:spcBef>
                <a:spcPts val="0"/>
              </a:spcBef>
              <a:spcAft>
                <a:spcPts val="0"/>
              </a:spcAft>
              <a:defRPr/>
            </a:pPr>
            <a:r>
              <a:rPr lang="en-US" sz="2400" dirty="0" err="1" smtClean="0"/>
              <a:t>Lograr</a:t>
            </a:r>
            <a:r>
              <a:rPr lang="en-US" sz="2400" dirty="0" smtClean="0"/>
              <a:t> la </a:t>
            </a:r>
            <a:r>
              <a:rPr lang="en-US" sz="2400" dirty="0" err="1" smtClean="0"/>
              <a:t>articulación</a:t>
            </a:r>
            <a:r>
              <a:rPr lang="en-US" sz="2400" dirty="0" smtClean="0"/>
              <a:t> a </a:t>
            </a:r>
            <a:r>
              <a:rPr lang="en-US" sz="2400" dirty="0" err="1" smtClean="0"/>
              <a:t>nivel</a:t>
            </a:r>
            <a:r>
              <a:rPr lang="en-US" sz="2400" dirty="0" smtClean="0"/>
              <a:t> </a:t>
            </a:r>
            <a:r>
              <a:rPr lang="en-US" sz="2400" dirty="0" err="1" smtClean="0"/>
              <a:t>nacional</a:t>
            </a:r>
            <a:r>
              <a:rPr lang="en-US" sz="2400" dirty="0" smtClean="0"/>
              <a:t> entre </a:t>
            </a:r>
            <a:r>
              <a:rPr lang="en-US" sz="2400" dirty="0" err="1" smtClean="0"/>
              <a:t>las</a:t>
            </a:r>
            <a:r>
              <a:rPr lang="en-US" sz="2400" dirty="0" smtClean="0"/>
              <a:t> </a:t>
            </a:r>
            <a:r>
              <a:rPr lang="en-US" sz="2400" dirty="0" err="1" smtClean="0"/>
              <a:t>políticas</a:t>
            </a:r>
            <a:r>
              <a:rPr lang="en-US" sz="2400" dirty="0" smtClean="0"/>
              <a:t> </a:t>
            </a:r>
            <a:r>
              <a:rPr lang="en-US" sz="2400" dirty="0" err="1" smtClean="0"/>
              <a:t>estatales</a:t>
            </a:r>
            <a:r>
              <a:rPr lang="en-US" sz="2400" dirty="0" smtClean="0"/>
              <a:t> de </a:t>
            </a:r>
            <a:r>
              <a:rPr lang="en-US" sz="2400" dirty="0" err="1" smtClean="0"/>
              <a:t>industria</a:t>
            </a:r>
            <a:r>
              <a:rPr lang="en-US" sz="2400" dirty="0" smtClean="0"/>
              <a:t>, </a:t>
            </a:r>
            <a:r>
              <a:rPr lang="en-US" sz="2400" dirty="0" err="1" smtClean="0"/>
              <a:t>innovación</a:t>
            </a:r>
            <a:r>
              <a:rPr lang="en-US" sz="2400" dirty="0" smtClean="0"/>
              <a:t> y sanitaria</a:t>
            </a:r>
          </a:p>
          <a:p>
            <a:pPr marL="457200" indent="-457200" algn="just" eaLnBrk="1" fontAlgn="auto" hangingPunct="1">
              <a:spcBef>
                <a:spcPts val="0"/>
              </a:spcBef>
              <a:spcAft>
                <a:spcPts val="0"/>
              </a:spcAft>
              <a:defRPr/>
            </a:pPr>
            <a:endParaRPr lang="en-US" sz="2400" dirty="0"/>
          </a:p>
          <a:p>
            <a:pPr marL="457200" indent="-457200" algn="just" eaLnBrk="1" fontAlgn="auto" hangingPunct="1">
              <a:spcBef>
                <a:spcPts val="0"/>
              </a:spcBef>
              <a:spcAft>
                <a:spcPts val="0"/>
              </a:spcAft>
              <a:defRPr/>
            </a:pPr>
            <a:r>
              <a:rPr lang="en-US" sz="2400" dirty="0" err="1" smtClean="0"/>
              <a:t>Desarrollar</a:t>
            </a:r>
            <a:r>
              <a:rPr lang="en-US" sz="2400" dirty="0" smtClean="0"/>
              <a:t> </a:t>
            </a:r>
            <a:r>
              <a:rPr lang="en-US" sz="2400" dirty="0" err="1" smtClean="0"/>
              <a:t>programas</a:t>
            </a:r>
            <a:r>
              <a:rPr lang="en-US" sz="2400" dirty="0" smtClean="0"/>
              <a:t> de </a:t>
            </a:r>
            <a:r>
              <a:rPr lang="en-US" sz="2400" dirty="0" err="1" smtClean="0"/>
              <a:t>capacitación</a:t>
            </a:r>
            <a:r>
              <a:rPr lang="en-US" sz="2400" dirty="0" smtClean="0"/>
              <a:t> de </a:t>
            </a:r>
            <a:r>
              <a:rPr lang="en-US" sz="2400" dirty="0" err="1" smtClean="0"/>
              <a:t>alta</a:t>
            </a:r>
            <a:r>
              <a:rPr lang="en-US" sz="2400" dirty="0" smtClean="0"/>
              <a:t> </a:t>
            </a:r>
            <a:r>
              <a:rPr lang="en-US" sz="2400" dirty="0" err="1" smtClean="0"/>
              <a:t>calidad</a:t>
            </a:r>
            <a:r>
              <a:rPr lang="en-US" sz="2400" dirty="0" smtClean="0"/>
              <a:t> </a:t>
            </a:r>
            <a:r>
              <a:rPr lang="en-US" sz="2400" dirty="0" err="1" smtClean="0"/>
              <a:t>que</a:t>
            </a:r>
            <a:r>
              <a:rPr lang="en-US" sz="2400" dirty="0" smtClean="0"/>
              <a:t> </a:t>
            </a:r>
            <a:r>
              <a:rPr lang="en-US" sz="2400" dirty="0" err="1" smtClean="0"/>
              <a:t>permitan</a:t>
            </a:r>
            <a:r>
              <a:rPr lang="en-US" sz="2400" dirty="0" smtClean="0"/>
              <a:t> la </a:t>
            </a:r>
            <a:r>
              <a:rPr lang="en-US" sz="2400" dirty="0" err="1" smtClean="0"/>
              <a:t>actualización</a:t>
            </a:r>
            <a:r>
              <a:rPr lang="en-US" sz="2400" dirty="0" smtClean="0"/>
              <a:t> continua de los </a:t>
            </a:r>
            <a:r>
              <a:rPr lang="en-US" sz="2400" dirty="0" err="1" smtClean="0"/>
              <a:t>profesionales</a:t>
            </a:r>
            <a:r>
              <a:rPr lang="en-US" sz="2400" dirty="0" smtClean="0"/>
              <a:t> </a:t>
            </a:r>
            <a:r>
              <a:rPr lang="en-US" sz="2400" dirty="0" err="1" smtClean="0"/>
              <a:t>que</a:t>
            </a:r>
            <a:r>
              <a:rPr lang="en-US" sz="2400" dirty="0" smtClean="0"/>
              <a:t> </a:t>
            </a:r>
            <a:r>
              <a:rPr lang="en-US" sz="2400" dirty="0" err="1" smtClean="0"/>
              <a:t>ejercen</a:t>
            </a:r>
            <a:r>
              <a:rPr lang="en-US" sz="2400" dirty="0" smtClean="0"/>
              <a:t> </a:t>
            </a:r>
            <a:r>
              <a:rPr lang="en-US" sz="2400" dirty="0" err="1" smtClean="0"/>
              <a:t>tareas</a:t>
            </a:r>
            <a:r>
              <a:rPr lang="en-US" sz="2400" dirty="0" smtClean="0"/>
              <a:t> de </a:t>
            </a:r>
            <a:r>
              <a:rPr lang="en-US" sz="2400" dirty="0" err="1" smtClean="0"/>
              <a:t>regulación</a:t>
            </a:r>
            <a:r>
              <a:rPr lang="en-US" sz="2400" dirty="0" smtClean="0"/>
              <a:t> y control a </a:t>
            </a:r>
            <a:r>
              <a:rPr lang="en-US" sz="2400" dirty="0" err="1" smtClean="0"/>
              <a:t>nivel</a:t>
            </a:r>
            <a:r>
              <a:rPr lang="en-US" sz="2400" dirty="0" smtClean="0"/>
              <a:t> del MSP</a:t>
            </a:r>
          </a:p>
          <a:p>
            <a:pPr marL="457200" indent="-457200" algn="just" eaLnBrk="1" fontAlgn="auto" hangingPunct="1">
              <a:spcBef>
                <a:spcPts val="0"/>
              </a:spcBef>
              <a:spcAft>
                <a:spcPts val="0"/>
              </a:spcAft>
              <a:defRPr/>
            </a:pPr>
            <a:endParaRPr lang="en-US" sz="2400" dirty="0"/>
          </a:p>
          <a:p>
            <a:pPr marL="457200" indent="-457200" algn="just" eaLnBrk="1" fontAlgn="auto" hangingPunct="1">
              <a:spcBef>
                <a:spcPts val="0"/>
              </a:spcBef>
              <a:spcAft>
                <a:spcPts val="0"/>
              </a:spcAft>
              <a:defRPr/>
            </a:pPr>
            <a:r>
              <a:rPr lang="en-US" sz="2400" dirty="0" err="1" smtClean="0"/>
              <a:t>Potenciar</a:t>
            </a:r>
            <a:r>
              <a:rPr lang="en-US" sz="2400" dirty="0" smtClean="0"/>
              <a:t> la </a:t>
            </a:r>
            <a:r>
              <a:rPr lang="en-US" sz="2400" dirty="0" err="1" smtClean="0"/>
              <a:t>coordinación</a:t>
            </a:r>
            <a:r>
              <a:rPr lang="en-US" sz="2400" dirty="0" smtClean="0"/>
              <a:t> regional </a:t>
            </a:r>
            <a:r>
              <a:rPr lang="en-US" sz="2400" dirty="0" err="1" smtClean="0"/>
              <a:t>dentro</a:t>
            </a:r>
            <a:r>
              <a:rPr lang="en-US" sz="2400" dirty="0" smtClean="0"/>
              <a:t> de los </a:t>
            </a:r>
            <a:r>
              <a:rPr lang="en-US" sz="2400" dirty="0" err="1" smtClean="0"/>
              <a:t>lineamientos</a:t>
            </a:r>
            <a:r>
              <a:rPr lang="en-US" sz="2400" dirty="0" smtClean="0"/>
              <a:t> </a:t>
            </a:r>
            <a:r>
              <a:rPr lang="en-US" sz="2400" dirty="0" err="1" smtClean="0"/>
              <a:t>planteados</a:t>
            </a:r>
            <a:r>
              <a:rPr lang="en-US" sz="2400" dirty="0" smtClean="0"/>
              <a:t> en MERCOUSUR y UNASUR</a:t>
            </a:r>
          </a:p>
          <a:p>
            <a:pPr marL="593725" indent="-457200" eaLnBrk="1" fontAlgn="auto" hangingPunct="1">
              <a:spcBef>
                <a:spcPts val="0"/>
              </a:spcBef>
              <a:spcAft>
                <a:spcPts val="0"/>
              </a:spcAft>
              <a:buFont typeface="Arial" pitchFamily="34" charset="0"/>
              <a:buChar char="•"/>
              <a:defRPr/>
            </a:pPr>
            <a:endParaRPr lang="en-US" sz="2700" dirty="0" smtClean="0"/>
          </a:p>
          <a:p>
            <a:pPr marL="521208" lvl="1" indent="-274320" eaLnBrk="1" fontAlgn="auto" hangingPunct="1">
              <a:lnSpc>
                <a:spcPct val="80000"/>
              </a:lnSpc>
              <a:spcAft>
                <a:spcPts val="0"/>
              </a:spcAft>
              <a:buClr>
                <a:schemeClr val="accent4"/>
              </a:buClr>
              <a:buFont typeface="Wingdings 2"/>
              <a:buChar char=""/>
              <a:defRPr/>
            </a:pPr>
            <a:endParaRPr lang="es-ES" sz="2100" dirty="0" smtClean="0"/>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6591" y="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Título"/>
          <p:cNvSpPr>
            <a:spLocks noGrp="1"/>
          </p:cNvSpPr>
          <p:nvPr>
            <p:ph type="title"/>
          </p:nvPr>
        </p:nvSpPr>
        <p:spPr/>
        <p:txBody>
          <a:bodyPr/>
          <a:lstStyle/>
          <a:p>
            <a:pPr algn="ctr"/>
            <a:r>
              <a:rPr lang="es-ES" sz="3600" dirty="0" smtClean="0"/>
              <a:t>Políticas a desarrollar en RHS.</a:t>
            </a:r>
          </a:p>
        </p:txBody>
      </p:sp>
      <p:sp>
        <p:nvSpPr>
          <p:cNvPr id="25603" name="2 Marcador de contenido"/>
          <p:cNvSpPr>
            <a:spLocks noGrp="1"/>
          </p:cNvSpPr>
          <p:nvPr>
            <p:ph idx="1"/>
          </p:nvPr>
        </p:nvSpPr>
        <p:spPr>
          <a:xfrm>
            <a:off x="381000" y="1600200"/>
            <a:ext cx="8077200" cy="3604636"/>
          </a:xfrm>
        </p:spPr>
        <p:txBody>
          <a:bodyPr/>
          <a:lstStyle/>
          <a:p>
            <a:pPr algn="just"/>
            <a:r>
              <a:rPr lang="es-ES" sz="2400" dirty="0" smtClean="0"/>
              <a:t>Discusión y definición de los equipos de salud de primer nivel de atención.</a:t>
            </a:r>
          </a:p>
          <a:p>
            <a:pPr algn="just"/>
            <a:r>
              <a:rPr lang="es-ES" sz="2400" dirty="0" smtClean="0"/>
              <a:t>Diseño de políticas para mejorar la distribución territorial de los RRHH. (Proyecto de Ley de Residencias Médicas, Programa de Salud Rural, Proyecto de </a:t>
            </a:r>
            <a:r>
              <a:rPr lang="es-ES" sz="2400" dirty="0"/>
              <a:t>R</a:t>
            </a:r>
            <a:r>
              <a:rPr lang="es-ES" sz="2400" dirty="0" smtClean="0"/>
              <a:t>egionalización de ASSE).</a:t>
            </a:r>
          </a:p>
          <a:p>
            <a:pPr algn="just"/>
            <a:r>
              <a:rPr lang="es-ES" sz="2400" dirty="0" smtClean="0"/>
              <a:t>Diagnóstico y propuestas para la convergencia de las condiciones de trabajo y salarios de los subsectores público y privado.</a:t>
            </a:r>
          </a:p>
        </p:txBody>
      </p:sp>
      <p:pic>
        <p:nvPicPr>
          <p:cNvPr id="5"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19700" y="1981200"/>
            <a:ext cx="8416636" cy="3584575"/>
          </a:xfrm>
        </p:spPr>
        <p:txBody>
          <a:bodyPr/>
          <a:lstStyle/>
          <a:p>
            <a:pPr algn="l" eaLnBrk="1" hangingPunct="1"/>
            <a:r>
              <a:rPr lang="es-UY" sz="2200" dirty="0" smtClean="0"/>
              <a:t>+ Cobertura de servicios de salud:</a:t>
            </a:r>
            <a:br>
              <a:rPr lang="es-UY" sz="2200" dirty="0" smtClean="0"/>
            </a:br>
            <a:r>
              <a:rPr lang="es-UY" sz="2200" dirty="0" smtClean="0"/>
              <a:t>	* prestador estatal del SNIS, la Administración de Servicios de Salud del Estado (ASSE) da cobertura al 37 % de la población total, </a:t>
            </a:r>
            <a:br>
              <a:rPr lang="es-UY" sz="2200" dirty="0" smtClean="0"/>
            </a:br>
            <a:r>
              <a:rPr lang="es-UY" sz="2200" dirty="0" smtClean="0"/>
              <a:t>	* las IAMC cubren por intermedio del FONASA el 42% y </a:t>
            </a:r>
            <a:br>
              <a:rPr lang="es-UY" sz="2200" dirty="0" smtClean="0"/>
            </a:br>
            <a:r>
              <a:rPr lang="es-UY" sz="2200" dirty="0" smtClean="0"/>
              <a:t>	* los servicios de salud Militar y Policial cubren el 5% restante. 	*16% de la población tiene cobertura sanitaria mediante el</a:t>
            </a:r>
            <a:br>
              <a:rPr lang="es-UY" sz="2200" dirty="0" smtClean="0"/>
            </a:br>
            <a:r>
              <a:rPr lang="es-UY" sz="2200" dirty="0" smtClean="0"/>
              <a:t>	pago privado a IAMC o Seguros Integrales de Salud.</a:t>
            </a:r>
            <a:br>
              <a:rPr lang="es-UY" sz="2200" dirty="0" smtClean="0"/>
            </a:br>
            <a:r>
              <a:rPr lang="es-UY" sz="2200" dirty="0" smtClean="0"/>
              <a:t/>
            </a:r>
            <a:br>
              <a:rPr lang="es-UY" sz="2200" dirty="0" smtClean="0"/>
            </a:br>
            <a:r>
              <a:rPr lang="es-UY" sz="2200" dirty="0" smtClean="0"/>
              <a:t>+ Gasto Anual Público General en Salud representa el 14% del presupuesto total del gobierno. </a:t>
            </a:r>
            <a:endParaRPr lang="en-US" sz="3100" dirty="0" smtClean="0"/>
          </a:p>
        </p:txBody>
      </p:sp>
      <p:pic>
        <p:nvPicPr>
          <p:cNvPr id="5123" name="Picture 2" descr="EUROsociAL"/>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0" y="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4 Rectángulo"/>
          <p:cNvSpPr/>
          <p:nvPr/>
        </p:nvSpPr>
        <p:spPr>
          <a:xfrm>
            <a:off x="1524000" y="1056482"/>
            <a:ext cx="5329237" cy="461962"/>
          </a:xfrm>
          <a:prstGeom prst="rect">
            <a:avLst/>
          </a:prstGeom>
        </p:spPr>
        <p:txBody>
          <a:bodyPr wrap="none">
            <a:spAutoFit/>
          </a:bodyPr>
          <a:lstStyle/>
          <a:p>
            <a:pPr algn="ctr">
              <a:defRPr/>
            </a:pPr>
            <a:r>
              <a:rPr lang="es-UY" sz="2400" b="1" dirty="0">
                <a:latin typeface="+mn-lt"/>
              </a:rPr>
              <a:t>SISTEMA DE SALUD: algunos indicadores</a:t>
            </a:r>
          </a:p>
        </p:txBody>
      </p:sp>
      <p:pic>
        <p:nvPicPr>
          <p:cNvPr id="7"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Oval 1"/>
          <p:cNvSpPr>
            <a:spLocks noChangeArrowheads="1"/>
          </p:cNvSpPr>
          <p:nvPr/>
        </p:nvSpPr>
        <p:spPr bwMode="auto">
          <a:xfrm>
            <a:off x="3316288" y="1420814"/>
            <a:ext cx="2454275" cy="1509712"/>
          </a:xfrm>
          <a:prstGeom prst="ellipse">
            <a:avLst/>
          </a:prstGeom>
          <a:solidFill>
            <a:srgbClr val="CC3300"/>
          </a:solidFill>
          <a:ln w="25560">
            <a:solidFill>
              <a:srgbClr val="CC33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dirty="0">
                <a:solidFill>
                  <a:srgbClr val="000000"/>
                </a:solidFill>
                <a:latin typeface="Arial Black" pitchFamily="34" charset="0"/>
              </a:rPr>
              <a:t>FONDO NACIONAL DE SALUD</a:t>
            </a:r>
          </a:p>
        </p:txBody>
      </p:sp>
      <p:sp>
        <p:nvSpPr>
          <p:cNvPr id="6147" name="Oval 2"/>
          <p:cNvSpPr>
            <a:spLocks noChangeArrowheads="1"/>
          </p:cNvSpPr>
          <p:nvPr/>
        </p:nvSpPr>
        <p:spPr bwMode="auto">
          <a:xfrm>
            <a:off x="6019800" y="4044950"/>
            <a:ext cx="2362200" cy="1600200"/>
          </a:xfrm>
          <a:prstGeom prst="ellipse">
            <a:avLst/>
          </a:prstGeom>
          <a:solidFill>
            <a:srgbClr val="CC3300"/>
          </a:solidFill>
          <a:ln w="25560">
            <a:solidFill>
              <a:srgbClr val="CC33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dirty="0">
                <a:solidFill>
                  <a:srgbClr val="000000"/>
                </a:solidFill>
                <a:latin typeface="Arial Black" pitchFamily="34" charset="0"/>
              </a:rPr>
              <a:t>USUARIOS</a:t>
            </a:r>
          </a:p>
        </p:txBody>
      </p:sp>
      <p:grpSp>
        <p:nvGrpSpPr>
          <p:cNvPr id="6148" name="Group 3"/>
          <p:cNvGrpSpPr>
            <a:grpSpLocks/>
          </p:cNvGrpSpPr>
          <p:nvPr/>
        </p:nvGrpSpPr>
        <p:grpSpPr bwMode="auto">
          <a:xfrm>
            <a:off x="609600" y="3971925"/>
            <a:ext cx="2706688" cy="1862138"/>
            <a:chOff x="384" y="2502"/>
            <a:chExt cx="1705" cy="1173"/>
          </a:xfrm>
        </p:grpSpPr>
        <p:sp>
          <p:nvSpPr>
            <p:cNvPr id="6161" name="Oval 4"/>
            <p:cNvSpPr>
              <a:spLocks noChangeArrowheads="1"/>
            </p:cNvSpPr>
            <p:nvPr/>
          </p:nvSpPr>
          <p:spPr bwMode="auto">
            <a:xfrm>
              <a:off x="384" y="2502"/>
              <a:ext cx="1705" cy="1173"/>
            </a:xfrm>
            <a:prstGeom prst="ellipse">
              <a:avLst/>
            </a:prstGeom>
            <a:solidFill>
              <a:srgbClr val="CC3300"/>
            </a:solidFill>
            <a:ln w="25560">
              <a:solidFill>
                <a:srgbClr val="CC33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s-ES"/>
            </a:p>
          </p:txBody>
        </p:sp>
        <p:sp>
          <p:nvSpPr>
            <p:cNvPr id="6162" name="Text Box 5"/>
            <p:cNvSpPr txBox="1">
              <a:spLocks noChangeArrowheads="1"/>
            </p:cNvSpPr>
            <p:nvPr/>
          </p:nvSpPr>
          <p:spPr bwMode="auto">
            <a:xfrm>
              <a:off x="464" y="2860"/>
              <a:ext cx="1568" cy="4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9pPr>
            </a:lstStyle>
            <a:p>
              <a:pPr algn="ctr" eaLnBrk="1" hangingPunct="1"/>
              <a:r>
                <a:rPr lang="es-ES" dirty="0">
                  <a:solidFill>
                    <a:srgbClr val="000000"/>
                  </a:solidFill>
                  <a:latin typeface="Arial Black" pitchFamily="34" charset="0"/>
                  <a:ea typeface="Microsoft YaHei" charset="-122"/>
                </a:rPr>
                <a:t>PRESTADORES INTEGRALES</a:t>
              </a:r>
            </a:p>
          </p:txBody>
        </p:sp>
      </p:grpSp>
      <p:grpSp>
        <p:nvGrpSpPr>
          <p:cNvPr id="6149" name="Group 6"/>
          <p:cNvGrpSpPr>
            <a:grpSpLocks/>
          </p:cNvGrpSpPr>
          <p:nvPr/>
        </p:nvGrpSpPr>
        <p:grpSpPr bwMode="auto">
          <a:xfrm>
            <a:off x="1627188" y="2128838"/>
            <a:ext cx="5735637" cy="3476625"/>
            <a:chOff x="1025" y="1341"/>
            <a:chExt cx="3613" cy="2190"/>
          </a:xfrm>
        </p:grpSpPr>
        <p:sp>
          <p:nvSpPr>
            <p:cNvPr id="6158" name="AutoShape 7"/>
            <p:cNvSpPr>
              <a:spLocks noChangeArrowheads="1"/>
            </p:cNvSpPr>
            <p:nvPr/>
          </p:nvSpPr>
          <p:spPr bwMode="auto">
            <a:xfrm>
              <a:off x="2191" y="2620"/>
              <a:ext cx="1525" cy="911"/>
            </a:xfrm>
            <a:prstGeom prst="rightArrow">
              <a:avLst>
                <a:gd name="adj1" fmla="val 50000"/>
                <a:gd name="adj2" fmla="val 41850"/>
              </a:avLst>
            </a:prstGeom>
            <a:solidFill>
              <a:srgbClr val="339933"/>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400" dirty="0">
                  <a:solidFill>
                    <a:srgbClr val="000000"/>
                  </a:solidFill>
                  <a:latin typeface="Arial Black" pitchFamily="34" charset="0"/>
                </a:rPr>
                <a:t>PRESTACIONES</a:t>
              </a:r>
            </a:p>
          </p:txBody>
        </p:sp>
        <p:sp>
          <p:nvSpPr>
            <p:cNvPr id="6159" name="AutoShape 8"/>
            <p:cNvSpPr>
              <a:spLocks noChangeArrowheads="1"/>
            </p:cNvSpPr>
            <p:nvPr/>
          </p:nvSpPr>
          <p:spPr bwMode="auto">
            <a:xfrm rot="-8160000">
              <a:off x="3456" y="1564"/>
              <a:ext cx="1007" cy="911"/>
            </a:xfrm>
            <a:prstGeom prst="rightArrow">
              <a:avLst>
                <a:gd name="adj1" fmla="val 50000"/>
                <a:gd name="adj2" fmla="val 27634"/>
              </a:avLst>
            </a:prstGeom>
            <a:solidFill>
              <a:srgbClr val="339933"/>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wrap="none" lIns="90000" tIns="46800" rIns="90000" bIns="468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400" dirty="0">
                  <a:solidFill>
                    <a:srgbClr val="000000"/>
                  </a:solidFill>
                  <a:latin typeface="Arial Black" pitchFamily="34" charset="0"/>
                </a:rPr>
                <a:t>APORTE</a:t>
              </a:r>
            </a:p>
          </p:txBody>
        </p:sp>
        <p:sp>
          <p:nvSpPr>
            <p:cNvPr id="6160" name="AutoShape 9"/>
            <p:cNvSpPr>
              <a:spLocks noChangeArrowheads="1"/>
            </p:cNvSpPr>
            <p:nvPr/>
          </p:nvSpPr>
          <p:spPr bwMode="auto">
            <a:xfrm rot="8160000">
              <a:off x="1200" y="1564"/>
              <a:ext cx="1007" cy="911"/>
            </a:xfrm>
            <a:prstGeom prst="rightArrow">
              <a:avLst>
                <a:gd name="adj1" fmla="val 50000"/>
                <a:gd name="adj2" fmla="val 27634"/>
              </a:avLst>
            </a:prstGeom>
            <a:solidFill>
              <a:srgbClr val="339933"/>
            </a:soli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wrap="none" lIns="90000" tIns="46800" rIns="90000" bIns="46800" anchor="ctr"/>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400" dirty="0">
                  <a:solidFill>
                    <a:srgbClr val="000000"/>
                  </a:solidFill>
                  <a:latin typeface="Arial Black" pitchFamily="34" charset="0"/>
                </a:rPr>
                <a:t>CÁPITA &amp;  </a:t>
              </a: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s-ES" sz="1400" dirty="0">
                  <a:solidFill>
                    <a:srgbClr val="000000"/>
                  </a:solidFill>
                  <a:latin typeface="Arial Black" pitchFamily="34" charset="0"/>
                </a:rPr>
                <a:t>META</a:t>
              </a:r>
            </a:p>
          </p:txBody>
        </p:sp>
      </p:grpSp>
      <p:pic>
        <p:nvPicPr>
          <p:cNvPr id="6150"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21075" y="5994400"/>
            <a:ext cx="1800225" cy="6032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151" name="Text Box 11"/>
          <p:cNvSpPr txBox="1">
            <a:spLocks noChangeArrowheads="1"/>
          </p:cNvSpPr>
          <p:nvPr/>
        </p:nvSpPr>
        <p:spPr bwMode="auto">
          <a:xfrm>
            <a:off x="3521075" y="5387975"/>
            <a:ext cx="1800225" cy="4638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9pPr>
          </a:lstStyle>
          <a:p>
            <a:pPr algn="ctr" eaLnBrk="1" hangingPunct="1">
              <a:spcBef>
                <a:spcPts val="1875"/>
              </a:spcBef>
            </a:pPr>
            <a:r>
              <a:rPr lang="es-ES" sz="2400" dirty="0">
                <a:latin typeface="Arial Black" pitchFamily="34" charset="0"/>
                <a:ea typeface="Microsoft YaHei" charset="-122"/>
              </a:rPr>
              <a:t>P.I.A.S.</a:t>
            </a:r>
          </a:p>
        </p:txBody>
      </p:sp>
      <p:sp>
        <p:nvSpPr>
          <p:cNvPr id="6152" name="Text Box 12"/>
          <p:cNvSpPr txBox="1">
            <a:spLocks noChangeArrowheads="1"/>
          </p:cNvSpPr>
          <p:nvPr/>
        </p:nvSpPr>
        <p:spPr bwMode="auto">
          <a:xfrm>
            <a:off x="6515100" y="2306638"/>
            <a:ext cx="1728788" cy="74084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9pPr>
          </a:lstStyle>
          <a:p>
            <a:pPr algn="ctr" eaLnBrk="1" hangingPunct="1"/>
            <a:r>
              <a:rPr lang="es-ES" sz="1400" dirty="0">
                <a:latin typeface="Arial Black" pitchFamily="34" charset="0"/>
                <a:ea typeface="Microsoft YaHei" charset="-122"/>
              </a:rPr>
              <a:t>APORTE SEGÚN INGRESO</a:t>
            </a:r>
          </a:p>
        </p:txBody>
      </p:sp>
      <p:sp>
        <p:nvSpPr>
          <p:cNvPr id="6153" name="Text Box 13"/>
          <p:cNvSpPr txBox="1">
            <a:spLocks noChangeArrowheads="1"/>
          </p:cNvSpPr>
          <p:nvPr/>
        </p:nvSpPr>
        <p:spPr bwMode="auto">
          <a:xfrm>
            <a:off x="3130550" y="808038"/>
            <a:ext cx="2865438" cy="525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9pPr>
          </a:lstStyle>
          <a:p>
            <a:pPr algn="ctr" eaLnBrk="1" hangingPunct="1"/>
            <a:r>
              <a:rPr lang="es-ES" sz="1400" dirty="0">
                <a:latin typeface="Arial Black" pitchFamily="34" charset="0"/>
                <a:ea typeface="Microsoft YaHei" charset="-122"/>
              </a:rPr>
              <a:t>APORTES: ESTADO, HOGARES Y EMPRESAS</a:t>
            </a:r>
          </a:p>
        </p:txBody>
      </p:sp>
      <p:sp>
        <p:nvSpPr>
          <p:cNvPr id="6154" name="Text Box 14"/>
          <p:cNvSpPr txBox="1">
            <a:spLocks noChangeArrowheads="1"/>
          </p:cNvSpPr>
          <p:nvPr/>
        </p:nvSpPr>
        <p:spPr bwMode="auto">
          <a:xfrm>
            <a:off x="222250" y="5872163"/>
            <a:ext cx="2735263" cy="833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9pPr>
          </a:lstStyle>
          <a:p>
            <a:pPr algn="just" eaLnBrk="1" hangingPunct="1"/>
            <a:r>
              <a:rPr lang="es-ES" sz="1600">
                <a:solidFill>
                  <a:srgbClr val="F2EADB"/>
                </a:solidFill>
                <a:latin typeface="Arial Black" pitchFamily="34" charset="0"/>
                <a:ea typeface="Microsoft YaHei" charset="-122"/>
              </a:rPr>
              <a:t>- </a:t>
            </a:r>
            <a:r>
              <a:rPr lang="es-ES" sz="1600">
                <a:latin typeface="Arial Black" pitchFamily="34" charset="0"/>
                <a:ea typeface="Microsoft YaHei" charset="-122"/>
              </a:rPr>
              <a:t>ASSE</a:t>
            </a:r>
          </a:p>
          <a:p>
            <a:pPr algn="just" eaLnBrk="1" hangingPunct="1"/>
            <a:r>
              <a:rPr lang="es-ES" sz="1600">
                <a:latin typeface="Arial Black" pitchFamily="34" charset="0"/>
                <a:ea typeface="Microsoft YaHei" charset="-122"/>
              </a:rPr>
              <a:t>- IAMC</a:t>
            </a:r>
          </a:p>
          <a:p>
            <a:pPr algn="just" eaLnBrk="1" hangingPunct="1"/>
            <a:r>
              <a:rPr lang="es-ES" sz="1600">
                <a:latin typeface="Arial Black" pitchFamily="34" charset="0"/>
                <a:ea typeface="Microsoft YaHei" charset="-122"/>
              </a:rPr>
              <a:t>- SEGUROS PRIVADOS</a:t>
            </a:r>
          </a:p>
        </p:txBody>
      </p:sp>
      <p:sp>
        <p:nvSpPr>
          <p:cNvPr id="6155" name="Text Box 15"/>
          <p:cNvSpPr txBox="1">
            <a:spLocks noChangeArrowheads="1"/>
          </p:cNvSpPr>
          <p:nvPr/>
        </p:nvSpPr>
        <p:spPr bwMode="auto">
          <a:xfrm>
            <a:off x="682625" y="2343150"/>
            <a:ext cx="1801813" cy="52540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9pPr>
          </a:lstStyle>
          <a:p>
            <a:pPr algn="ctr" eaLnBrk="1" hangingPunct="1">
              <a:spcBef>
                <a:spcPts val="600"/>
              </a:spcBef>
            </a:pPr>
            <a:r>
              <a:rPr lang="es-ES" sz="1400" dirty="0">
                <a:latin typeface="Arial Black" pitchFamily="34" charset="0"/>
                <a:ea typeface="Microsoft YaHei" charset="-122"/>
              </a:rPr>
              <a:t>CONTRATOS DE GESTIÓN</a:t>
            </a:r>
          </a:p>
        </p:txBody>
      </p:sp>
      <p:sp>
        <p:nvSpPr>
          <p:cNvPr id="6156" name="Text Box 16"/>
          <p:cNvSpPr txBox="1">
            <a:spLocks noChangeArrowheads="1"/>
          </p:cNvSpPr>
          <p:nvPr/>
        </p:nvSpPr>
        <p:spPr bwMode="auto">
          <a:xfrm>
            <a:off x="195263" y="1122491"/>
            <a:ext cx="2762250" cy="833178"/>
          </a:xfrm>
          <a:prstGeom prst="rect">
            <a:avLst/>
          </a:prstGeom>
          <a:noFill/>
          <a:ln w="9360">
            <a:solidFill>
              <a:srgbClr val="CCD1B9"/>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9pPr>
          </a:lstStyle>
          <a:p>
            <a:pPr eaLnBrk="1" hangingPunct="1"/>
            <a:r>
              <a:rPr lang="es-ES" sz="1600" b="1" dirty="0">
                <a:solidFill>
                  <a:srgbClr val="008000"/>
                </a:solidFill>
                <a:ea typeface="Microsoft YaHei" charset="-122"/>
              </a:rPr>
              <a:t>COMPONENTES DEL SEGURO NACIONAL DE SALUD</a:t>
            </a:r>
          </a:p>
        </p:txBody>
      </p:sp>
      <p:sp>
        <p:nvSpPr>
          <p:cNvPr id="6157" name="Text Box 17"/>
          <p:cNvSpPr txBox="1">
            <a:spLocks noChangeArrowheads="1"/>
          </p:cNvSpPr>
          <p:nvPr/>
        </p:nvSpPr>
        <p:spPr bwMode="auto">
          <a:xfrm>
            <a:off x="527772" y="-13855"/>
            <a:ext cx="7467600"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1pPr>
            <a:lvl2pPr marL="742950" indent="-28575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2pPr>
            <a:lvl3pPr marL="11430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3pPr>
            <a:lvl4pPr marL="16002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4pPr>
            <a:lvl5pPr marL="2057400" indent="-228600"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5pPr>
            <a:lvl6pPr marL="25146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6pPr>
            <a:lvl7pPr marL="29718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7pPr>
            <a:lvl8pPr marL="34290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8pPr>
            <a:lvl9pPr marL="3886200" indent="-228600" eaLnBrk="0" fontAlgn="base" hangingPunct="0">
              <a:spcBef>
                <a:spcPct val="0"/>
              </a:spcBef>
              <a:spcAft>
                <a:spcPct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tx1"/>
                </a:solidFill>
                <a:latin typeface="Arial" charset="0"/>
                <a:cs typeface="Arial" charset="0"/>
              </a:defRPr>
            </a:lvl9pPr>
          </a:lstStyle>
          <a:p>
            <a:pPr algn="ctr" eaLnBrk="1" hangingPunct="1"/>
            <a:r>
              <a:rPr lang="es-ES" sz="3200" dirty="0" smtClean="0">
                <a:latin typeface="Franklin Gothic Book" pitchFamily="32" charset="0"/>
                <a:ea typeface="Microsoft YaHei" charset="-122"/>
              </a:rPr>
              <a:t>Sistema Nacional Integrado de Salud</a:t>
            </a:r>
            <a:endParaRPr lang="es-ES" sz="3200" dirty="0">
              <a:latin typeface="Franklin Gothic Book" pitchFamily="32" charset="0"/>
              <a:ea typeface="Microsoft YaHei" charset="-122"/>
            </a:endParaRPr>
          </a:p>
        </p:txBody>
      </p:sp>
      <p:pic>
        <p:nvPicPr>
          <p:cNvPr id="19"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2" descr="EUROsociAL"/>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8288433" y="785452"/>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87760" y="260648"/>
            <a:ext cx="8229600" cy="990600"/>
          </a:xfrm>
        </p:spPr>
        <p:txBody>
          <a:bodyPr>
            <a:normAutofit/>
          </a:bodyPr>
          <a:lstStyle/>
          <a:p>
            <a:r>
              <a:rPr lang="es-ES" sz="2400" dirty="0"/>
              <a:t>Funciones de rectoría del MSP y nuevas herramientas institucionales</a:t>
            </a:r>
          </a:p>
        </p:txBody>
      </p:sp>
      <p:pic>
        <p:nvPicPr>
          <p:cNvPr id="4" name="3 Marcador de contenido"/>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683567" y="1124744"/>
            <a:ext cx="7344816" cy="3312368"/>
          </a:xfrm>
          <a:prstGeom prst="rect">
            <a:avLst/>
          </a:prstGeom>
          <a:noFill/>
          <a:ln>
            <a:noFill/>
          </a:ln>
        </p:spPr>
      </p:pic>
      <p:sp>
        <p:nvSpPr>
          <p:cNvPr id="7" name="6 Rectángulo"/>
          <p:cNvSpPr/>
          <p:nvPr/>
        </p:nvSpPr>
        <p:spPr>
          <a:xfrm>
            <a:off x="506551" y="4432258"/>
            <a:ext cx="7632848" cy="276999"/>
          </a:xfrm>
          <a:prstGeom prst="rect">
            <a:avLst/>
          </a:prstGeom>
        </p:spPr>
        <p:txBody>
          <a:bodyPr wrap="square">
            <a:spAutoFit/>
          </a:bodyPr>
          <a:lstStyle/>
          <a:p>
            <a:pPr lvl="0" algn="ctr"/>
            <a:r>
              <a:rPr lang="es-ES" sz="1200" dirty="0">
                <a:solidFill>
                  <a:prstClr val="black"/>
                </a:solidFill>
                <a:latin typeface="Century Schoolbook"/>
              </a:rPr>
              <a:t>Extraído de MSP (2009): “La Construcción del Sistema Nacional Integrado de Salud 2005-2009” pág. 65</a:t>
            </a:r>
          </a:p>
        </p:txBody>
      </p:sp>
      <p:sp>
        <p:nvSpPr>
          <p:cNvPr id="9" name="8 Rectángulo"/>
          <p:cNvSpPr/>
          <p:nvPr/>
        </p:nvSpPr>
        <p:spPr>
          <a:xfrm>
            <a:off x="683567" y="4869160"/>
            <a:ext cx="7455831" cy="1723549"/>
          </a:xfrm>
          <a:prstGeom prst="rect">
            <a:avLst/>
          </a:prstGeom>
        </p:spPr>
        <p:txBody>
          <a:bodyPr wrap="square">
            <a:spAutoFit/>
          </a:bodyPr>
          <a:lstStyle/>
          <a:p>
            <a:pPr algn="just">
              <a:buClrTx/>
              <a:buFontTx/>
              <a:buNone/>
            </a:pPr>
            <a:r>
              <a:rPr lang="es-ES" sz="1600" i="1" spc="-100" dirty="0" smtClean="0">
                <a:latin typeface="+mj-lt"/>
                <a:ea typeface="+mj-ea"/>
                <a:cs typeface="+mj-cs"/>
              </a:rPr>
              <a:t>FUNCIONES </a:t>
            </a:r>
            <a:r>
              <a:rPr lang="es-ES" sz="1600" i="1" spc="-100" dirty="0">
                <a:latin typeface="+mj-lt"/>
                <a:ea typeface="+mj-ea"/>
                <a:cs typeface="+mj-cs"/>
              </a:rPr>
              <a:t>BÁSICAS DEL SNIS</a:t>
            </a:r>
          </a:p>
          <a:p>
            <a:pPr algn="just">
              <a:buClrTx/>
              <a:buFontTx/>
              <a:buNone/>
            </a:pPr>
            <a:endParaRPr lang="es-ES" sz="1600" spc="-100" dirty="0">
              <a:latin typeface="+mj-lt"/>
              <a:ea typeface="+mj-ea"/>
              <a:cs typeface="+mj-cs"/>
            </a:endParaRPr>
          </a:p>
          <a:p>
            <a:pPr algn="just">
              <a:spcBef>
                <a:spcPts val="300"/>
              </a:spcBef>
              <a:buClr>
                <a:srgbClr val="928B70"/>
              </a:buClr>
              <a:buFont typeface="Georgia" pitchFamily="16" charset="0"/>
              <a:buChar char="•"/>
            </a:pPr>
            <a:r>
              <a:rPr lang="es-ES" sz="1600" spc="-100" dirty="0">
                <a:latin typeface="+mj-lt"/>
                <a:ea typeface="+mj-ea"/>
                <a:cs typeface="+mj-cs"/>
              </a:rPr>
              <a:t> RECTORÍA → Ministerio de Salud Pública </a:t>
            </a:r>
          </a:p>
          <a:p>
            <a:pPr algn="just">
              <a:spcBef>
                <a:spcPts val="300"/>
              </a:spcBef>
              <a:buClr>
                <a:srgbClr val="928B70"/>
              </a:buClr>
              <a:buFont typeface="Georgia" pitchFamily="16" charset="0"/>
              <a:buChar char="•"/>
            </a:pPr>
            <a:r>
              <a:rPr lang="es-ES" sz="1600" spc="-100" dirty="0">
                <a:latin typeface="+mj-lt"/>
                <a:ea typeface="+mj-ea"/>
                <a:cs typeface="+mj-cs"/>
              </a:rPr>
              <a:t> PRESTACIÓN → ASSE, IAMC y Seguros Privados Integrales </a:t>
            </a:r>
          </a:p>
          <a:p>
            <a:pPr algn="just">
              <a:spcBef>
                <a:spcPts val="300"/>
              </a:spcBef>
              <a:buClr>
                <a:srgbClr val="928B70"/>
              </a:buClr>
              <a:buFont typeface="Georgia" pitchFamily="16" charset="0"/>
              <a:buChar char="•"/>
            </a:pPr>
            <a:r>
              <a:rPr lang="es-ES" sz="1600" spc="-100" dirty="0">
                <a:latin typeface="+mj-lt"/>
                <a:ea typeface="+mj-ea"/>
                <a:cs typeface="+mj-cs"/>
              </a:rPr>
              <a:t> FINANCIAMIENTO → Seguro Nacional de Salud</a:t>
            </a:r>
          </a:p>
          <a:p>
            <a:pPr algn="just">
              <a:spcBef>
                <a:spcPts val="300"/>
              </a:spcBef>
              <a:buClr>
                <a:srgbClr val="928B70"/>
              </a:buClr>
              <a:buFont typeface="Georgia" pitchFamily="16" charset="0"/>
              <a:buChar char="•"/>
            </a:pPr>
            <a:r>
              <a:rPr lang="es-ES" sz="1600" spc="-100" dirty="0">
                <a:latin typeface="+mj-lt"/>
                <a:ea typeface="+mj-ea"/>
                <a:cs typeface="+mj-cs"/>
              </a:rPr>
              <a:t> GENERACIÓN DE RECURSOS (humanos) → </a:t>
            </a:r>
            <a:r>
              <a:rPr lang="es-ES" sz="1600" spc="-100" dirty="0" err="1">
                <a:latin typeface="+mj-lt"/>
                <a:ea typeface="+mj-ea"/>
                <a:cs typeface="+mj-cs"/>
              </a:rPr>
              <a:t>UdelaR</a:t>
            </a:r>
            <a:r>
              <a:rPr lang="es-ES" sz="1600" spc="-100" dirty="0">
                <a:latin typeface="+mj-lt"/>
                <a:ea typeface="+mj-ea"/>
                <a:cs typeface="+mj-cs"/>
              </a:rPr>
              <a:t>  </a:t>
            </a:r>
          </a:p>
        </p:txBody>
      </p:sp>
    </p:spTree>
    <p:extLst>
      <p:ext uri="{BB962C8B-B14F-4D97-AF65-F5344CB8AC3E}">
        <p14:creationId xmlns:p14="http://schemas.microsoft.com/office/powerpoint/2010/main" val="13669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756372" y="539390"/>
            <a:ext cx="7239000" cy="1143000"/>
          </a:xfrm>
        </p:spPr>
        <p:txBody>
          <a:bodyPr>
            <a:normAutofit/>
          </a:bodyPr>
          <a:lstStyle/>
          <a:p>
            <a:pPr algn="ctr" eaLnBrk="1" fontAlgn="auto" hangingPunct="1">
              <a:spcAft>
                <a:spcPts val="0"/>
              </a:spcAft>
              <a:defRPr/>
            </a:pPr>
            <a:r>
              <a:rPr lang="es-MX" sz="3200" dirty="0" smtClean="0">
                <a:solidFill>
                  <a:schemeClr val="accent1">
                    <a:lumMod val="75000"/>
                  </a:schemeClr>
                </a:solidFill>
                <a:effectLst>
                  <a:outerShdw blurRad="38100" dist="38100" dir="2700000" algn="tl">
                    <a:srgbClr val="000000">
                      <a:alpha val="43137"/>
                    </a:srgbClr>
                  </a:outerShdw>
                </a:effectLst>
              </a:rPr>
              <a:t> PRINCIPIOS GENERALES DE LA POLÍTCA DE MEDICAMENTOS</a:t>
            </a:r>
            <a:endParaRPr lang="es-MX" sz="3200" dirty="0">
              <a:solidFill>
                <a:schemeClr val="accent1">
                  <a:lumMod val="75000"/>
                </a:schemeClr>
              </a:solidFill>
              <a:effectLst>
                <a:outerShdw blurRad="38100" dist="38100" dir="2700000" algn="tl">
                  <a:srgbClr val="000000">
                    <a:alpha val="43137"/>
                  </a:srgbClr>
                </a:outerShdw>
              </a:effectLst>
            </a:endParaRPr>
          </a:p>
        </p:txBody>
      </p:sp>
      <p:sp>
        <p:nvSpPr>
          <p:cNvPr id="9219" name="1 Marcador de contenido"/>
          <p:cNvSpPr>
            <a:spLocks noGrp="1"/>
          </p:cNvSpPr>
          <p:nvPr>
            <p:ph idx="1"/>
          </p:nvPr>
        </p:nvSpPr>
        <p:spPr>
          <a:xfrm>
            <a:off x="468313" y="1700213"/>
            <a:ext cx="7408862" cy="4392612"/>
          </a:xfrm>
        </p:spPr>
        <p:txBody>
          <a:bodyPr>
            <a:normAutofit/>
          </a:bodyPr>
          <a:lstStyle/>
          <a:p>
            <a:pPr marL="274320" indent="-274320" eaLnBrk="1" fontAlgn="auto" hangingPunct="1">
              <a:spcAft>
                <a:spcPts val="0"/>
              </a:spcAft>
              <a:buFont typeface="Wingdings 2"/>
              <a:buChar char=""/>
              <a:defRPr/>
            </a:pPr>
            <a:endParaRPr lang="es-MX" dirty="0" smtClean="0">
              <a:solidFill>
                <a:schemeClr val="tx1">
                  <a:tint val="85000"/>
                </a:schemeClr>
              </a:solidFill>
            </a:endParaRPr>
          </a:p>
          <a:p>
            <a:pPr marL="274320" indent="-274320" algn="just" eaLnBrk="1" fontAlgn="auto" hangingPunct="1">
              <a:spcAft>
                <a:spcPts val="0"/>
              </a:spcAft>
              <a:buFont typeface="Wingdings 2"/>
              <a:buChar char=""/>
              <a:defRPr/>
            </a:pPr>
            <a:r>
              <a:rPr lang="es-MX" sz="2400" dirty="0" smtClean="0"/>
              <a:t>De acuerdo a la </a:t>
            </a:r>
            <a:r>
              <a:rPr lang="es-MX" sz="2400" b="1" dirty="0" smtClean="0"/>
              <a:t>OMS</a:t>
            </a:r>
            <a:r>
              <a:rPr lang="es-MX" sz="2400" dirty="0" smtClean="0"/>
              <a:t> se intenta garantizar en el país</a:t>
            </a:r>
            <a:r>
              <a:rPr lang="es-MX" sz="2100" dirty="0" smtClean="0"/>
              <a:t>:</a:t>
            </a:r>
          </a:p>
          <a:p>
            <a:pPr marL="274320" indent="-274320" algn="just" eaLnBrk="1" fontAlgn="auto" hangingPunct="1">
              <a:spcAft>
                <a:spcPts val="0"/>
              </a:spcAft>
              <a:buFont typeface="Wingdings 2"/>
              <a:buChar char=""/>
              <a:defRPr/>
            </a:pPr>
            <a:endParaRPr lang="es-MX" sz="2100" dirty="0" smtClean="0"/>
          </a:p>
          <a:p>
            <a:pPr marL="521208" lvl="1" indent="-274320" algn="just" eaLnBrk="1" fontAlgn="auto" hangingPunct="1">
              <a:spcAft>
                <a:spcPts val="0"/>
              </a:spcAft>
              <a:buClr>
                <a:schemeClr val="accent4"/>
              </a:buClr>
              <a:buFont typeface="Wingdings 2"/>
              <a:buChar char=""/>
              <a:defRPr/>
            </a:pPr>
            <a:r>
              <a:rPr lang="es-MX" b="1" dirty="0" smtClean="0"/>
              <a:t>Acceso</a:t>
            </a:r>
            <a:r>
              <a:rPr lang="es-MX" dirty="0" smtClean="0"/>
              <a:t>: disponibilidad y accesibilidad equitativas de los medicamentos esenciales</a:t>
            </a:r>
          </a:p>
          <a:p>
            <a:pPr marL="521208" lvl="1" indent="-274320" algn="just" eaLnBrk="1" fontAlgn="auto" hangingPunct="1">
              <a:spcAft>
                <a:spcPts val="0"/>
              </a:spcAft>
              <a:buClr>
                <a:schemeClr val="accent4"/>
              </a:buClr>
              <a:buFont typeface="Wingdings 2"/>
              <a:buChar char=""/>
              <a:defRPr/>
            </a:pPr>
            <a:r>
              <a:rPr lang="es-MX" b="1" dirty="0" smtClean="0"/>
              <a:t>Calidad</a:t>
            </a:r>
            <a:r>
              <a:rPr lang="es-MX" dirty="0" smtClean="0"/>
              <a:t>: que todos los medicamentos sean seguros, eficaces y de buena calidad</a:t>
            </a:r>
          </a:p>
          <a:p>
            <a:pPr marL="521208" lvl="1" indent="-274320" algn="just" eaLnBrk="1" fontAlgn="auto" hangingPunct="1">
              <a:spcAft>
                <a:spcPts val="0"/>
              </a:spcAft>
              <a:buClr>
                <a:schemeClr val="accent4"/>
              </a:buClr>
              <a:buFont typeface="Wingdings 2"/>
              <a:buChar char=""/>
              <a:defRPr/>
            </a:pPr>
            <a:r>
              <a:rPr lang="es-MX" b="1" dirty="0" smtClean="0"/>
              <a:t>Uso racional</a:t>
            </a:r>
            <a:r>
              <a:rPr lang="es-MX" dirty="0" smtClean="0"/>
              <a:t>: promoción para que los profesionales y los usuarios hagan un uso terapéutico adecuado y costo-efectivo de los medicamentos</a:t>
            </a:r>
          </a:p>
          <a:p>
            <a:pPr marL="273558" indent="-274320" eaLnBrk="1" fontAlgn="auto" hangingPunct="1">
              <a:spcAft>
                <a:spcPts val="0"/>
              </a:spcAft>
              <a:buClr>
                <a:schemeClr val="accent4"/>
              </a:buClr>
              <a:buFont typeface="Wingdings 2"/>
              <a:buChar char=""/>
              <a:defRPr/>
            </a:pPr>
            <a:endParaRPr lang="es-MX" dirty="0" smtClean="0">
              <a:solidFill>
                <a:schemeClr val="tx1">
                  <a:tint val="85000"/>
                </a:schemeClr>
              </a:solidFill>
            </a:endParaRPr>
          </a:p>
          <a:p>
            <a:pPr marL="521208" lvl="1" indent="-274320" eaLnBrk="1" fontAlgn="auto" hangingPunct="1">
              <a:spcAft>
                <a:spcPts val="0"/>
              </a:spcAft>
              <a:buClr>
                <a:schemeClr val="accent4"/>
              </a:buClr>
              <a:buFont typeface="Wingdings 2"/>
              <a:buChar char=""/>
              <a:defRPr/>
            </a:pPr>
            <a:endParaRPr lang="es-MX" dirty="0" smtClean="0">
              <a:solidFill>
                <a:schemeClr val="tx1">
                  <a:tint val="85000"/>
                </a:schemeClr>
              </a:solidFill>
            </a:endParaRPr>
          </a:p>
          <a:p>
            <a:pPr marL="273558" indent="-274320" eaLnBrk="1" fontAlgn="auto" hangingPunct="1">
              <a:spcAft>
                <a:spcPts val="0"/>
              </a:spcAft>
              <a:buClr>
                <a:schemeClr val="accent4"/>
              </a:buClr>
              <a:buFont typeface="Wingdings 2"/>
              <a:buChar char=""/>
              <a:defRPr/>
            </a:pPr>
            <a:endParaRPr lang="es-MX" dirty="0" smtClean="0">
              <a:solidFill>
                <a:schemeClr val="tx1">
                  <a:tint val="85000"/>
                </a:schemeClr>
              </a:solidFill>
            </a:endParaRPr>
          </a:p>
          <a:p>
            <a:pPr marL="274320" indent="-274320" eaLnBrk="1" fontAlgn="auto" hangingPunct="1">
              <a:spcAft>
                <a:spcPts val="0"/>
              </a:spcAft>
              <a:buClr>
                <a:schemeClr val="accent4"/>
              </a:buClr>
              <a:buFont typeface="Wingdings 2"/>
              <a:buChar char=""/>
              <a:defRPr/>
            </a:pPr>
            <a:endParaRPr lang="es-MX" dirty="0" smtClean="0">
              <a:solidFill>
                <a:schemeClr val="tx1">
                  <a:tint val="85000"/>
                </a:schemeClr>
              </a:solidFill>
            </a:endParaRPr>
          </a:p>
          <a:p>
            <a:pPr marL="274320" indent="-274320" eaLnBrk="1" fontAlgn="auto" hangingPunct="1">
              <a:spcAft>
                <a:spcPts val="0"/>
              </a:spcAft>
              <a:buFont typeface="Wingdings 2"/>
              <a:buChar char=""/>
              <a:defRPr/>
            </a:pPr>
            <a:endParaRPr lang="es-UY" dirty="0" smtClean="0"/>
          </a:p>
          <a:p>
            <a:pPr marL="274320" indent="-274320" eaLnBrk="1" fontAlgn="auto" hangingPunct="1">
              <a:spcAft>
                <a:spcPts val="0"/>
              </a:spcAft>
              <a:buFont typeface="Wingdings 2"/>
              <a:buChar char=""/>
              <a:defRPr/>
            </a:pPr>
            <a:endParaRPr lang="es-MX" dirty="0" smtClean="0">
              <a:solidFill>
                <a:schemeClr val="tx1">
                  <a:tint val="85000"/>
                </a:schemeClr>
              </a:solidFill>
            </a:endParaRPr>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990600" y="152400"/>
            <a:ext cx="6934200" cy="1295400"/>
          </a:xfrm>
        </p:spPr>
        <p:txBody>
          <a:bodyPr>
            <a:normAutofit/>
          </a:bodyPr>
          <a:lstStyle/>
          <a:p>
            <a:pPr algn="ctr" eaLnBrk="1" fontAlgn="auto" hangingPunct="1">
              <a:spcAft>
                <a:spcPts val="0"/>
              </a:spcAft>
              <a:defRPr/>
            </a:pPr>
            <a:r>
              <a:rPr lang="es-MX" sz="3200" dirty="0" smtClean="0">
                <a:solidFill>
                  <a:schemeClr val="accent1">
                    <a:lumMod val="75000"/>
                  </a:schemeClr>
                </a:solidFill>
                <a:effectLst>
                  <a:outerShdw blurRad="38100" dist="38100" dir="2700000" algn="tl">
                    <a:srgbClr val="000000">
                      <a:alpha val="43137"/>
                    </a:srgbClr>
                  </a:outerShdw>
                </a:effectLst>
              </a:rPr>
              <a:t>MERCOSUR: estrategias para la región</a:t>
            </a:r>
            <a:endParaRPr lang="es-MX" sz="3200" dirty="0">
              <a:solidFill>
                <a:schemeClr val="accent1">
                  <a:lumMod val="75000"/>
                </a:schemeClr>
              </a:solidFill>
              <a:effectLst>
                <a:outerShdw blurRad="38100" dist="38100" dir="2700000" algn="tl">
                  <a:srgbClr val="000000">
                    <a:alpha val="43137"/>
                  </a:srgbClr>
                </a:outerShdw>
              </a:effectLst>
            </a:endParaRPr>
          </a:p>
        </p:txBody>
      </p:sp>
      <p:sp>
        <p:nvSpPr>
          <p:cNvPr id="9219" name="1 Marcador de contenido"/>
          <p:cNvSpPr>
            <a:spLocks noGrp="1"/>
          </p:cNvSpPr>
          <p:nvPr>
            <p:ph idx="1"/>
          </p:nvPr>
        </p:nvSpPr>
        <p:spPr>
          <a:xfrm>
            <a:off x="468313" y="1700213"/>
            <a:ext cx="7408862" cy="4681537"/>
          </a:xfrm>
        </p:spPr>
        <p:txBody>
          <a:bodyPr>
            <a:normAutofit lnSpcReduction="10000"/>
          </a:bodyPr>
          <a:lstStyle/>
          <a:p>
            <a:pPr marL="274320" indent="-274320" algn="just" eaLnBrk="1" fontAlgn="auto" hangingPunct="1">
              <a:spcAft>
                <a:spcPts val="0"/>
              </a:spcAft>
              <a:buFont typeface="Wingdings 2"/>
              <a:buChar char=""/>
              <a:defRPr/>
            </a:pPr>
            <a:r>
              <a:rPr lang="es-MX" sz="2400" b="1" dirty="0" smtClean="0"/>
              <a:t>Comisión Intergubernamental de Política de Medicamentos </a:t>
            </a:r>
            <a:r>
              <a:rPr lang="es-MX" sz="2400" dirty="0" smtClean="0"/>
              <a:t>(CIPM) que asesora a la Reunión de Ministros de MERCOSUR sobre bases técnicas.</a:t>
            </a:r>
          </a:p>
          <a:p>
            <a:pPr marL="274320" indent="-274320" algn="just" eaLnBrk="1" fontAlgn="auto" hangingPunct="1">
              <a:spcAft>
                <a:spcPts val="0"/>
              </a:spcAft>
              <a:buFont typeface="Wingdings 2"/>
              <a:buChar char=""/>
              <a:defRPr/>
            </a:pPr>
            <a:r>
              <a:rPr lang="es-MX" sz="2400" dirty="0" smtClean="0"/>
              <a:t>La CIPM elaboró una propuesta que fue aprobada y realiza el desarrollo y seguimiento periódico de las actividades propuestas.</a:t>
            </a:r>
          </a:p>
          <a:p>
            <a:pPr marL="274320" indent="-274320" algn="just" eaLnBrk="1" fontAlgn="auto" hangingPunct="1">
              <a:spcAft>
                <a:spcPts val="0"/>
              </a:spcAft>
              <a:buFont typeface="Wingdings 2"/>
              <a:buChar char=""/>
              <a:defRPr/>
            </a:pPr>
            <a:r>
              <a:rPr lang="es-MX" sz="2400" dirty="0" smtClean="0"/>
              <a:t>Los </a:t>
            </a:r>
            <a:r>
              <a:rPr lang="es-MX" sz="2400" b="1" dirty="0" smtClean="0"/>
              <a:t>ejes</a:t>
            </a:r>
            <a:r>
              <a:rPr lang="es-MX" sz="2400" dirty="0" smtClean="0"/>
              <a:t> de la propuesta son:</a:t>
            </a:r>
          </a:p>
          <a:p>
            <a:pPr marL="594995" lvl="1" indent="-274320" algn="just" eaLnBrk="1" fontAlgn="auto" hangingPunct="1">
              <a:spcAft>
                <a:spcPts val="0"/>
              </a:spcAft>
              <a:buFont typeface="Wingdings 2"/>
              <a:buChar char=""/>
              <a:defRPr/>
            </a:pPr>
            <a:r>
              <a:rPr lang="es-MX" sz="2100" dirty="0" smtClean="0"/>
              <a:t>Acceso</a:t>
            </a:r>
          </a:p>
          <a:p>
            <a:pPr marL="594995" lvl="1" indent="-274320" algn="just" eaLnBrk="1" fontAlgn="auto" hangingPunct="1">
              <a:spcAft>
                <a:spcPts val="0"/>
              </a:spcAft>
              <a:buFont typeface="Wingdings 2"/>
              <a:buChar char=""/>
              <a:defRPr/>
            </a:pPr>
            <a:r>
              <a:rPr lang="es-MX" sz="2100" dirty="0" smtClean="0"/>
              <a:t>Calidad y seguridad</a:t>
            </a:r>
          </a:p>
          <a:p>
            <a:pPr marL="594995" lvl="1" indent="-274320" algn="just" eaLnBrk="1" fontAlgn="auto" hangingPunct="1">
              <a:spcAft>
                <a:spcPts val="0"/>
              </a:spcAft>
              <a:buFont typeface="Wingdings 2"/>
              <a:buChar char=""/>
              <a:defRPr/>
            </a:pPr>
            <a:r>
              <a:rPr lang="es-MX" sz="2100" dirty="0" smtClean="0"/>
              <a:t>Uso racional: capacitación, </a:t>
            </a:r>
            <a:r>
              <a:rPr lang="es-MX" sz="2100" dirty="0" err="1" smtClean="0"/>
              <a:t>farmacovigilancia</a:t>
            </a:r>
            <a:r>
              <a:rPr lang="es-MX" sz="2100" dirty="0" smtClean="0"/>
              <a:t>, Formularios Terapéuticos.</a:t>
            </a:r>
          </a:p>
          <a:p>
            <a:pPr marL="594995" lvl="1" indent="-274320" algn="just" eaLnBrk="1" fontAlgn="auto" hangingPunct="1">
              <a:spcAft>
                <a:spcPts val="0"/>
              </a:spcAft>
              <a:buFont typeface="Wingdings 2"/>
              <a:buChar char=""/>
              <a:defRPr/>
            </a:pPr>
            <a:r>
              <a:rPr lang="es-MX" sz="2100" dirty="0" smtClean="0"/>
              <a:t>Investigación y Desarrollo: enfermedades prevalentes en la Región</a:t>
            </a:r>
          </a:p>
          <a:p>
            <a:pPr marL="594995" lvl="1" indent="-274320" eaLnBrk="1" fontAlgn="auto" hangingPunct="1">
              <a:spcAft>
                <a:spcPts val="0"/>
              </a:spcAft>
              <a:buFont typeface="Wingdings 2"/>
              <a:buChar char=""/>
              <a:defRPr/>
            </a:pPr>
            <a:endParaRPr lang="es-MX" sz="2100" dirty="0" smtClean="0"/>
          </a:p>
          <a:p>
            <a:pPr marL="274320" indent="-274320" eaLnBrk="1" fontAlgn="auto" hangingPunct="1">
              <a:spcAft>
                <a:spcPts val="0"/>
              </a:spcAft>
              <a:buFont typeface="Wingdings 2"/>
              <a:buChar char=""/>
              <a:defRPr/>
            </a:pPr>
            <a:endParaRPr lang="es-MX" sz="2400" dirty="0" smtClean="0">
              <a:solidFill>
                <a:schemeClr val="tx1">
                  <a:tint val="85000"/>
                </a:schemeClr>
              </a:solidFill>
            </a:endParaRPr>
          </a:p>
          <a:p>
            <a:pPr marL="521208" lvl="1" indent="-274320" eaLnBrk="1" fontAlgn="auto" hangingPunct="1">
              <a:spcAft>
                <a:spcPts val="0"/>
              </a:spcAft>
              <a:buClr>
                <a:schemeClr val="accent4"/>
              </a:buClr>
              <a:buFont typeface="Wingdings 2"/>
              <a:buChar char=""/>
              <a:defRPr/>
            </a:pPr>
            <a:endParaRPr lang="es-MX" sz="2000" dirty="0" smtClean="0">
              <a:solidFill>
                <a:schemeClr val="tx1">
                  <a:tint val="85000"/>
                </a:schemeClr>
              </a:solidFill>
            </a:endParaRPr>
          </a:p>
          <a:p>
            <a:pPr marL="521208" lvl="1" indent="-274320" eaLnBrk="1" fontAlgn="auto" hangingPunct="1">
              <a:spcAft>
                <a:spcPts val="0"/>
              </a:spcAft>
              <a:buClr>
                <a:schemeClr val="accent4"/>
              </a:buClr>
              <a:buFont typeface="Wingdings 2"/>
              <a:buNone/>
              <a:defRPr/>
            </a:pPr>
            <a:endParaRPr lang="es-MX" sz="1800" dirty="0" smtClean="0">
              <a:solidFill>
                <a:schemeClr val="tx1">
                  <a:tint val="85000"/>
                </a:schemeClr>
              </a:solidFill>
            </a:endParaRPr>
          </a:p>
          <a:p>
            <a:pPr marL="521970" lvl="1" indent="-274320" eaLnBrk="1" fontAlgn="auto" hangingPunct="1">
              <a:spcAft>
                <a:spcPts val="0"/>
              </a:spcAft>
              <a:buClr>
                <a:schemeClr val="accent4"/>
              </a:buClr>
              <a:buFont typeface="Wingdings 2"/>
              <a:buNone/>
              <a:defRPr/>
            </a:pPr>
            <a:endParaRPr lang="es-MX" dirty="0" smtClean="0">
              <a:solidFill>
                <a:schemeClr val="tx1">
                  <a:tint val="85000"/>
                </a:schemeClr>
              </a:solidFill>
            </a:endParaRPr>
          </a:p>
          <a:p>
            <a:pPr marL="274320" indent="-274320" eaLnBrk="1" fontAlgn="auto" hangingPunct="1">
              <a:spcAft>
                <a:spcPts val="0"/>
              </a:spcAft>
              <a:buFont typeface="Wingdings 2"/>
              <a:buChar char=""/>
              <a:defRPr/>
            </a:pPr>
            <a:endParaRPr lang="es-UY" dirty="0" smtClean="0"/>
          </a:p>
          <a:p>
            <a:pPr marL="274320" indent="-274320" eaLnBrk="1" fontAlgn="auto" hangingPunct="1">
              <a:spcAft>
                <a:spcPts val="0"/>
              </a:spcAft>
              <a:buFont typeface="Wingdings 2"/>
              <a:buChar char=""/>
              <a:defRPr/>
            </a:pPr>
            <a:endParaRPr lang="es-MX" dirty="0" smtClean="0">
              <a:solidFill>
                <a:schemeClr val="tx1">
                  <a:tint val="85000"/>
                </a:schemeClr>
              </a:solidFill>
            </a:endParaRPr>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0" y="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1143000" y="166904"/>
            <a:ext cx="6477000" cy="1128496"/>
          </a:xfrm>
        </p:spPr>
        <p:txBody>
          <a:bodyPr>
            <a:normAutofit/>
          </a:bodyPr>
          <a:lstStyle/>
          <a:p>
            <a:pPr eaLnBrk="1" fontAlgn="auto" hangingPunct="1">
              <a:spcAft>
                <a:spcPts val="0"/>
              </a:spcAft>
              <a:defRPr/>
            </a:pPr>
            <a:r>
              <a:rPr lang="es-MX" sz="3200" dirty="0" smtClean="0">
                <a:solidFill>
                  <a:schemeClr val="accent1">
                    <a:lumMod val="75000"/>
                  </a:schemeClr>
                </a:solidFill>
                <a:effectLst>
                  <a:outerShdw blurRad="38100" dist="38100" dir="2700000" algn="tl">
                    <a:srgbClr val="000000">
                      <a:alpha val="43137"/>
                    </a:srgbClr>
                  </a:outerShdw>
                </a:effectLst>
              </a:rPr>
              <a:t>UNASUR: grupo de acceso universal a medicamentos (GAUMU)</a:t>
            </a:r>
            <a:endParaRPr lang="es-MX" sz="3200" dirty="0">
              <a:solidFill>
                <a:schemeClr val="accent1">
                  <a:lumMod val="75000"/>
                </a:schemeClr>
              </a:solidFill>
              <a:effectLst>
                <a:outerShdw blurRad="38100" dist="38100" dir="2700000" algn="tl">
                  <a:srgbClr val="000000">
                    <a:alpha val="43137"/>
                  </a:srgbClr>
                </a:outerShdw>
              </a:effectLst>
            </a:endParaRPr>
          </a:p>
        </p:txBody>
      </p:sp>
      <p:sp>
        <p:nvSpPr>
          <p:cNvPr id="9219" name="1 Marcador de contenido"/>
          <p:cNvSpPr>
            <a:spLocks noGrp="1"/>
          </p:cNvSpPr>
          <p:nvPr>
            <p:ph idx="1"/>
          </p:nvPr>
        </p:nvSpPr>
        <p:spPr>
          <a:xfrm>
            <a:off x="468313" y="1700213"/>
            <a:ext cx="7408862" cy="4392612"/>
          </a:xfrm>
        </p:spPr>
        <p:txBody>
          <a:bodyPr>
            <a:normAutofit/>
          </a:bodyPr>
          <a:lstStyle/>
          <a:p>
            <a:pPr marL="521208" lvl="1" indent="-274320" algn="just" eaLnBrk="1" fontAlgn="auto" hangingPunct="1">
              <a:spcAft>
                <a:spcPts val="0"/>
              </a:spcAft>
              <a:buClr>
                <a:schemeClr val="accent4"/>
              </a:buClr>
              <a:buFont typeface="Wingdings 2"/>
              <a:buChar char=""/>
              <a:defRPr/>
            </a:pPr>
            <a:r>
              <a:rPr lang="es-MX" sz="2400" dirty="0" smtClean="0"/>
              <a:t>Organismo Político sin status jurídico que agrupa a los países de América del Sur.</a:t>
            </a:r>
          </a:p>
          <a:p>
            <a:pPr marL="521208" lvl="1" indent="-274320" algn="just" eaLnBrk="1" fontAlgn="auto" hangingPunct="1">
              <a:spcAft>
                <a:spcPts val="0"/>
              </a:spcAft>
              <a:buClr>
                <a:schemeClr val="accent4"/>
              </a:buClr>
              <a:buFont typeface="Wingdings 2"/>
              <a:buChar char=""/>
              <a:defRPr/>
            </a:pPr>
            <a:endParaRPr lang="es-MX" sz="2400" dirty="0" smtClean="0"/>
          </a:p>
          <a:p>
            <a:pPr marL="521208" lvl="1" indent="-274320" algn="just" eaLnBrk="1" fontAlgn="auto" hangingPunct="1">
              <a:spcAft>
                <a:spcPts val="0"/>
              </a:spcAft>
              <a:buClr>
                <a:schemeClr val="accent4"/>
              </a:buClr>
              <a:buFont typeface="Wingdings 2"/>
              <a:buChar char=""/>
              <a:defRPr/>
            </a:pPr>
            <a:r>
              <a:rPr lang="es-MX" sz="2400" dirty="0" smtClean="0"/>
              <a:t>Dentro del Plan Quinquenal (2011-2015) del Grupo están propuestos los siguientes objetivos:</a:t>
            </a:r>
          </a:p>
          <a:p>
            <a:pPr marL="521208" lvl="1" indent="-274320" algn="just" eaLnBrk="1" fontAlgn="auto" hangingPunct="1">
              <a:spcAft>
                <a:spcPts val="0"/>
              </a:spcAft>
              <a:buClr>
                <a:schemeClr val="accent4"/>
              </a:buClr>
              <a:buFont typeface="Wingdings 2" pitchFamily="18" charset="2"/>
              <a:buNone/>
              <a:defRPr/>
            </a:pPr>
            <a:endParaRPr lang="es-MX" dirty="0" smtClean="0"/>
          </a:p>
          <a:p>
            <a:pPr marL="758952" lvl="2" algn="just" eaLnBrk="1" fontAlgn="auto" hangingPunct="1">
              <a:spcAft>
                <a:spcPts val="0"/>
              </a:spcAft>
              <a:buClr>
                <a:schemeClr val="accent4"/>
              </a:buClr>
              <a:buFont typeface="Wingdings"/>
              <a:buChar char=""/>
              <a:defRPr/>
            </a:pPr>
            <a:r>
              <a:rPr lang="es-ES" dirty="0" smtClean="0"/>
              <a:t>Relevar  las capacidades productivas de la región.</a:t>
            </a:r>
          </a:p>
          <a:p>
            <a:pPr marL="758952" lvl="2" algn="just" eaLnBrk="1" fontAlgn="auto" hangingPunct="1">
              <a:spcAft>
                <a:spcPts val="0"/>
              </a:spcAft>
              <a:buClr>
                <a:schemeClr val="accent4"/>
              </a:buClr>
              <a:buFont typeface="Wingdings" pitchFamily="2" charset="2"/>
              <a:buNone/>
              <a:defRPr/>
            </a:pPr>
            <a:endParaRPr lang="es-ES" dirty="0" smtClean="0"/>
          </a:p>
          <a:p>
            <a:pPr marL="758952" lvl="2" algn="just" eaLnBrk="1" fontAlgn="auto" hangingPunct="1">
              <a:spcAft>
                <a:spcPts val="0"/>
              </a:spcAft>
              <a:buClr>
                <a:schemeClr val="accent4"/>
              </a:buClr>
              <a:buFont typeface="Wingdings"/>
              <a:buChar char=""/>
              <a:defRPr/>
            </a:pPr>
            <a:r>
              <a:rPr lang="es-ES" dirty="0" smtClean="0"/>
              <a:t>Revisar la reglamentación de propiedad intelectual</a:t>
            </a:r>
          </a:p>
          <a:p>
            <a:pPr marL="758952" lvl="2" algn="just" eaLnBrk="1" fontAlgn="auto" hangingPunct="1">
              <a:spcAft>
                <a:spcPts val="0"/>
              </a:spcAft>
              <a:buClr>
                <a:schemeClr val="accent4"/>
              </a:buClr>
              <a:buFont typeface="Wingdings" pitchFamily="2" charset="2"/>
              <a:buNone/>
              <a:defRPr/>
            </a:pPr>
            <a:endParaRPr lang="es-ES" dirty="0" smtClean="0"/>
          </a:p>
          <a:p>
            <a:pPr marL="758952" lvl="2" algn="just" eaLnBrk="1" fontAlgn="auto" hangingPunct="1">
              <a:spcAft>
                <a:spcPts val="0"/>
              </a:spcAft>
              <a:buClr>
                <a:schemeClr val="accent4"/>
              </a:buClr>
              <a:buFont typeface="Wingdings"/>
              <a:buChar char=""/>
              <a:defRPr/>
            </a:pPr>
            <a:r>
              <a:rPr lang="es-ES" dirty="0" smtClean="0"/>
              <a:t>Reducir de las barreras al acceso originadas por la falta de incentivos a la innovación y desarrollo de medicamentos.</a:t>
            </a:r>
          </a:p>
          <a:p>
            <a:pPr marL="758952" lvl="2" eaLnBrk="1" fontAlgn="auto" hangingPunct="1">
              <a:spcAft>
                <a:spcPts val="0"/>
              </a:spcAft>
              <a:buClr>
                <a:schemeClr val="accent4"/>
              </a:buClr>
              <a:buFont typeface="Wingdings"/>
              <a:buChar char=""/>
              <a:defRPr/>
            </a:pPr>
            <a:endParaRPr lang="es-MX" sz="1900" dirty="0" smtClean="0">
              <a:solidFill>
                <a:schemeClr val="tx1">
                  <a:tint val="85000"/>
                </a:schemeClr>
              </a:solidFill>
            </a:endParaRPr>
          </a:p>
          <a:p>
            <a:pPr marL="758952" lvl="2" eaLnBrk="1" fontAlgn="auto" hangingPunct="1">
              <a:spcAft>
                <a:spcPts val="0"/>
              </a:spcAft>
              <a:buClr>
                <a:schemeClr val="accent4"/>
              </a:buClr>
              <a:buFont typeface="Wingdings"/>
              <a:buNone/>
              <a:defRPr/>
            </a:pPr>
            <a:endParaRPr lang="es-MX" sz="1800" dirty="0" smtClean="0">
              <a:solidFill>
                <a:schemeClr val="tx1">
                  <a:tint val="85000"/>
                </a:schemeClr>
              </a:solidFill>
            </a:endParaRPr>
          </a:p>
          <a:p>
            <a:pPr marL="521970" lvl="1" indent="-274320" eaLnBrk="1" fontAlgn="auto" hangingPunct="1">
              <a:spcAft>
                <a:spcPts val="0"/>
              </a:spcAft>
              <a:buClr>
                <a:schemeClr val="accent4"/>
              </a:buClr>
              <a:buFont typeface="Wingdings 2"/>
              <a:buNone/>
              <a:defRPr/>
            </a:pPr>
            <a:endParaRPr lang="es-MX" dirty="0" smtClean="0">
              <a:solidFill>
                <a:schemeClr val="tx1">
                  <a:tint val="85000"/>
                </a:schemeClr>
              </a:solidFill>
            </a:endParaRPr>
          </a:p>
          <a:p>
            <a:pPr marL="274320" indent="-274320" eaLnBrk="1" fontAlgn="auto" hangingPunct="1">
              <a:spcAft>
                <a:spcPts val="0"/>
              </a:spcAft>
              <a:buFont typeface="Wingdings 2"/>
              <a:buChar char=""/>
              <a:defRPr/>
            </a:pPr>
            <a:endParaRPr lang="es-UY" dirty="0" smtClean="0"/>
          </a:p>
          <a:p>
            <a:pPr marL="274320" indent="-274320" eaLnBrk="1" fontAlgn="auto" hangingPunct="1">
              <a:spcAft>
                <a:spcPts val="0"/>
              </a:spcAft>
              <a:buFont typeface="Wingdings 2"/>
              <a:buChar char=""/>
              <a:defRPr/>
            </a:pPr>
            <a:endParaRPr lang="es-MX" dirty="0" smtClean="0">
              <a:solidFill>
                <a:schemeClr val="tx1">
                  <a:tint val="85000"/>
                </a:schemeClr>
              </a:solidFill>
            </a:endParaRPr>
          </a:p>
        </p:txBody>
      </p:sp>
      <p:pic>
        <p:nvPicPr>
          <p:cNvPr id="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95372" y="0"/>
            <a:ext cx="1175711" cy="7384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2" descr="EUROsociAL"/>
          <p:cNvPicPr>
            <a:picLocks noChangeAspect="1" noChangeArrowheads="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7263" y="0"/>
            <a:ext cx="882650" cy="896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Adyace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600</TotalTime>
  <Words>2792</Words>
  <Application>Microsoft Office PowerPoint</Application>
  <PresentationFormat>Presentación en pantalla (4:3)</PresentationFormat>
  <Paragraphs>282</Paragraphs>
  <Slides>32</Slides>
  <Notes>2</Notes>
  <HiddenSlides>0</HiddenSlides>
  <MMClips>0</MMClips>
  <ScaleCrop>false</ScaleCrop>
  <HeadingPairs>
    <vt:vector size="4" baseType="variant">
      <vt:variant>
        <vt:lpstr>Tema</vt:lpstr>
      </vt:variant>
      <vt:variant>
        <vt:i4>1</vt:i4>
      </vt:variant>
      <vt:variant>
        <vt:lpstr>Títulos de diapositiva</vt:lpstr>
      </vt:variant>
      <vt:variant>
        <vt:i4>32</vt:i4>
      </vt:variant>
    </vt:vector>
  </HeadingPairs>
  <TitlesOfParts>
    <vt:vector size="33" baseType="lpstr">
      <vt:lpstr>Adyacencia</vt:lpstr>
      <vt:lpstr>  “Desafíos y Oportunidades para la Equidad en el Acceso a Servicios de Salud: equidad en la disponibilidad y el uso racional de medicamentos y equidad en la disponibilidad de recursos humanos” </vt:lpstr>
      <vt:lpstr>  Población: 3.286.314 (Área Urbana 3.110.701. Área Rural: 175.613) Censo INE 2011. Porcentaje de población mayor de 65 años: 14%. Porcentaje de población con discapacidad severa: 0,7%. IPC (variación 12 meses, abril 2013. Base 12/2010 = 100) 8,14%. Desempleo (febrero 2013) 6,1%. Índice de Masculinidad: 92,3. Mortalidad infantil 2011=8,93 por mil nacidos vivos. Personas en situación de indigencia (total del país) 2012 = 0,5%. Personas por debajo de la línea de pobreza 2012=12,4. Producto Bruto Interno per cápita: US$ 12.270. Ingreso medio de los hogares: U$S 1.700. Esperanza de vida al nacer. (años) 2012=77.2 (Fuente: UNDESA) . </vt:lpstr>
      <vt:lpstr>+ Implementación de la Reforma del Sector a través de la aplicación de la ley 18.211. +  Creación del Sistema Nacional Integrado de Salud como expresión organizativa y funcional de la red asistencial de servicios de salud públicos y privados sin fines de lucro las Instituciones de Asistencia Médica Colectiva (IAMC) y el Fondo Nacional de Salud (FONASA) para el financiamiento a través de un seguro público obligatorio. + Implica:  * Cambio en el modelo de atención   * Cambio en el modelo de financiamiento  * Cambio en el modelo de gestión   + La estrategia sectorial en materia de salud está estrechamente ligada a definiciones en materia de política económica, atendiendo a la contribución diferencial de los usuarios de acuerdo a sus ingresos y sus necesidades</vt:lpstr>
      <vt:lpstr>+ Cobertura de servicios de salud:  * prestador estatal del SNIS, la Administración de Servicios de Salud del Estado (ASSE) da cobertura al 37 % de la población total,   * las IAMC cubren por intermedio del FONASA el 42% y   * los servicios de salud Militar y Policial cubren el 5% restante.  *16% de la población tiene cobertura sanitaria mediante el  pago privado a IAMC o Seguros Integrales de Salud.  + Gasto Anual Público General en Salud representa el 14% del presupuesto total del gobierno. </vt:lpstr>
      <vt:lpstr>Presentación de PowerPoint</vt:lpstr>
      <vt:lpstr>Funciones de rectoría del MSP y nuevas herramientas institucionales</vt:lpstr>
      <vt:lpstr> PRINCIPIOS GENERALES DE LA POLÍTCA DE MEDICAMENTOS</vt:lpstr>
      <vt:lpstr>MERCOSUR: estrategias para la región</vt:lpstr>
      <vt:lpstr>UNASUR: grupo de acceso universal a medicamentos (GAUMU)</vt:lpstr>
      <vt:lpstr>UNASUR: grupo de acceso universal a medicamentos</vt:lpstr>
      <vt:lpstr>EJES EN LAS POLÍTICAS DE MEDICAMENTOS: RECTORÍA SANITARIA NACIONAL </vt:lpstr>
      <vt:lpstr> Ejes en la formulación de políticas de medicamentos </vt:lpstr>
      <vt:lpstr> RECTORÍA SANITARIA </vt:lpstr>
      <vt:lpstr>Identificación del Perfil Farmacéutico Nacional</vt:lpstr>
      <vt:lpstr>Perfil Farmacéutico Nacional</vt:lpstr>
      <vt:lpstr>Perfil Farmacéutico Nacional</vt:lpstr>
      <vt:lpstr>Perfil Farmacéutico Nacional</vt:lpstr>
      <vt:lpstr>Control de calidad</vt:lpstr>
      <vt:lpstr>EJES DE LA POLÍTICA FARMACÉUTICA: POLÍTICA INDUSTRIAL</vt:lpstr>
      <vt:lpstr>EJES DE LA POLÍTCA FARMACÉUTICA: INVESTIGACIÓN E INNOVACIÓN</vt:lpstr>
      <vt:lpstr> INVESTIGACIÓN E INNOVACIÓN</vt:lpstr>
      <vt:lpstr>El fortalecimiento de la Rectoría.</vt:lpstr>
      <vt:lpstr>El fortalecimiento de la Rectoría. Avances. </vt:lpstr>
      <vt:lpstr>Los RRHH en la Reforma. Desafíos.</vt:lpstr>
      <vt:lpstr>Desafíos. Composición de los RHS (especialidades criticas. Médicos enfermeras).</vt:lpstr>
      <vt:lpstr>Especialidades «críticas»</vt:lpstr>
      <vt:lpstr>Fragmentación de los cargos</vt:lpstr>
      <vt:lpstr>Disponibilidad de RHS.</vt:lpstr>
      <vt:lpstr>Equidad en la disponibilidad de RRHH</vt:lpstr>
      <vt:lpstr>Equidad en la disponibilidad de RRHH. Brechas público-privado.</vt:lpstr>
      <vt:lpstr> PRINCIPALES DESAFÍOS</vt:lpstr>
      <vt:lpstr>Políticas a desarrollar en RHS.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Encuentro     “Desafíos y Oportunidades para la Equidad en el Acceso a Servicios de Salud: equidad en la disponibilidad y el uso racional de medicamentos y equidad en la disponibilidad de recursos humanos”</dc:title>
  <dc:creator>Pablo</dc:creator>
  <cp:lastModifiedBy>Diego Langone</cp:lastModifiedBy>
  <cp:revision>32</cp:revision>
  <dcterms:created xsi:type="dcterms:W3CDTF">2013-05-06T10:55:58Z</dcterms:created>
  <dcterms:modified xsi:type="dcterms:W3CDTF">2013-05-10T13:32:59Z</dcterms:modified>
</cp:coreProperties>
</file>